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79" r:id="rId1"/>
  </p:sldMasterIdLst>
  <p:notesMasterIdLst>
    <p:notesMasterId r:id="rId24"/>
  </p:notesMasterIdLst>
  <p:handoutMasterIdLst>
    <p:handoutMasterId r:id="rId25"/>
  </p:handoutMasterIdLst>
  <p:sldIdLst>
    <p:sldId id="256" r:id="rId2"/>
    <p:sldId id="274" r:id="rId3"/>
    <p:sldId id="257" r:id="rId4"/>
    <p:sldId id="266" r:id="rId5"/>
    <p:sldId id="258" r:id="rId6"/>
    <p:sldId id="277" r:id="rId7"/>
    <p:sldId id="259" r:id="rId8"/>
    <p:sldId id="276" r:id="rId9"/>
    <p:sldId id="278" r:id="rId10"/>
    <p:sldId id="260" r:id="rId11"/>
    <p:sldId id="279" r:id="rId12"/>
    <p:sldId id="280" r:id="rId13"/>
    <p:sldId id="261" r:id="rId14"/>
    <p:sldId id="263" r:id="rId15"/>
    <p:sldId id="273" r:id="rId16"/>
    <p:sldId id="286" r:id="rId17"/>
    <p:sldId id="287" r:id="rId18"/>
    <p:sldId id="264" r:id="rId19"/>
    <p:sldId id="281" r:id="rId20"/>
    <p:sldId id="275" r:id="rId21"/>
    <p:sldId id="267" r:id="rId22"/>
    <p:sldId id="269" r:id="rId23"/>
  </p:sldIdLst>
  <p:sldSz cx="9144000" cy="6858000" type="screen4x3"/>
  <p:notesSz cx="6858000" cy="100599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5DD5"/>
    <a:srgbClr val="990033"/>
    <a:srgbClr val="00CC66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94" autoAdjust="0"/>
    <p:restoredTop sz="87523" autoAdjust="0"/>
  </p:normalViewPr>
  <p:slideViewPr>
    <p:cSldViewPr>
      <p:cViewPr varScale="1">
        <p:scale>
          <a:sx n="59" d="100"/>
          <a:sy n="59" d="100"/>
        </p:scale>
        <p:origin x="1704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5032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5032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4B8164A7-CF4C-49E7-9A91-38026BB5AC0D}" type="datetimeFigureOut">
              <a:rPr lang="en-GB"/>
              <a:pPr>
                <a:defRPr/>
              </a:pPr>
              <a:t>06/06/2024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55163"/>
            <a:ext cx="2971800" cy="5032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555163"/>
            <a:ext cx="2971800" cy="50323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C150CF5-4F42-458E-80D9-6BB5D872204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D41E88F-76AD-4000-AD69-3099A54AC08E}" type="datetimeFigureOut">
              <a:rPr lang="en-GB"/>
              <a:pPr>
                <a:defRPr/>
              </a:pPr>
              <a:t>06/06/2024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57300"/>
            <a:ext cx="4527550" cy="33956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841875"/>
            <a:ext cx="5486400" cy="39608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55163"/>
            <a:ext cx="2971800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555163"/>
            <a:ext cx="2971800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8368519-BBF5-48B0-84C7-EE69EC10159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368519-BBF5-48B0-84C7-EE69EC101595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7577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UPDATE STAFF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368519-BBF5-48B0-84C7-EE69EC101595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8021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en-US" dirty="0"/>
              <a:t>POSSIBLY</a:t>
            </a:r>
            <a:r>
              <a:rPr lang="en-GB" altLang="en-US" baseline="0" dirty="0"/>
              <a:t> NEEDS CHANGING</a:t>
            </a:r>
            <a:endParaRPr lang="en-GB" altLang="en-US" dirty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6A5A34D-835B-4054-8B49-DDC82BBC88EA}" type="slidenum">
              <a:rPr lang="en-GB" altLang="en-US" smtClean="0"/>
              <a:pPr/>
              <a:t>4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dirty="0"/>
              <a:t>Will be in contact if there are any concerns or a child is going to move sets.</a:t>
            </a:r>
          </a:p>
          <a:p>
            <a:r>
              <a:rPr lang="en-GB" altLang="en-US" dirty="0"/>
              <a:t>Don’t be disheartened if your child is the not in the set that they are in at the infants. </a:t>
            </a:r>
          </a:p>
          <a:p>
            <a:r>
              <a:rPr lang="en-GB" altLang="en-US" dirty="0"/>
              <a:t>Curriculum share 3.30 and 4pm</a:t>
            </a: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FA9ED54-E322-440E-B9F4-16398C9E6F4C}" type="slidenum">
              <a:rPr lang="en-GB" altLang="en-US" smtClean="0"/>
              <a:pPr/>
              <a:t>6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/>
              <a:t>Collared shirt and different PE kit +blue socks</a:t>
            </a: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6B7135E-2D36-4B7B-AA74-B256A2294CA1}" type="slidenum">
              <a:rPr lang="en-GB" altLang="en-US" smtClean="0"/>
              <a:pPr/>
              <a:t>8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UPDATE DATE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368519-BBF5-48B0-84C7-EE69EC101595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25269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altLang="en-US" dirty="0"/>
              <a:t>We only give out 5 every two weeks. </a:t>
            </a: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AEBB7B8-79DE-4BBD-AF2B-1C0889C2A1CD}" type="slidenum">
              <a:rPr lang="en-GB" altLang="en-US" smtClean="0"/>
              <a:pPr/>
              <a:t>15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/>
              <a:t>Reading records checked once a week – Monday.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D598052-6B41-4E5E-A429-BC7E7D4D3A1A}" type="slidenum">
              <a:rPr lang="en-GB" altLang="en-US" smtClean="0"/>
              <a:pPr/>
              <a:t>18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altLang="en-US"/>
              <a:t>Ann does this</a:t>
            </a: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5DE5A8B-1D28-49E4-8F85-3ACA509CDBA1}" type="slidenum">
              <a:rPr lang="en-GB" altLang="en-US" smtClean="0"/>
              <a:pPr/>
              <a:t>20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altLang="en-US" dirty="0"/>
              <a:t>CHANGE</a:t>
            </a:r>
            <a:r>
              <a:rPr lang="en-GB" altLang="en-US" baseline="0" dirty="0"/>
              <a:t> DATE</a:t>
            </a:r>
            <a:endParaRPr lang="en-GB" altLang="en-US" dirty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C706975-04FA-4D51-A622-12EC4AA83C59}" type="slidenum">
              <a:rPr lang="en-GB" altLang="en-US" smtClean="0"/>
              <a:pPr/>
              <a:t>21</a:t>
            </a:fld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C1C45B-9810-48B5-A3C0-C00A9F05D684}" type="datetimeFigureOut">
              <a:rPr lang="en-US" smtClean="0"/>
              <a:pPr>
                <a:defRPr/>
              </a:pPr>
              <a:t>6/6/2024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6D0DB3-FD64-471D-B7FD-3F05CC996173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01306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38D834-B4B1-4DC0-8A8E-800CE5CAFB54}" type="datetimeFigureOut">
              <a:rPr lang="en-US" smtClean="0"/>
              <a:pPr>
                <a:defRPr/>
              </a:pPr>
              <a:t>6/6/2024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CB4CEA-0D38-488E-8307-43131427F921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98764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E1B4F0-5A86-42B5-B747-1701A70177B6}" type="datetimeFigureOut">
              <a:rPr lang="en-US" smtClean="0"/>
              <a:pPr>
                <a:defRPr/>
              </a:pPr>
              <a:t>6/6/2024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2ED5B0-7905-426C-B1C4-95FF8E5A95A5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21785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760019-6492-4D6F-983F-3A055F37AC13}" type="datetimeFigureOut">
              <a:rPr lang="en-US" smtClean="0"/>
              <a:pPr>
                <a:defRPr/>
              </a:pPr>
              <a:t>6/6/2024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460388-D798-4005-B6DC-2B00440D48BB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41893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2378D4-1F7A-4EA2-A926-DAF6BE8EDC56}" type="datetimeFigureOut">
              <a:rPr lang="en-US" smtClean="0"/>
              <a:pPr>
                <a:defRPr/>
              </a:pPr>
              <a:t>6/6/2024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7DDF7D-908E-48AB-84D8-CB57486BA77C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59426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D38C0A-11D9-4794-A5C3-FE730B57CF78}" type="datetimeFigureOut">
              <a:rPr lang="en-US" smtClean="0"/>
              <a:pPr>
                <a:defRPr/>
              </a:pPr>
              <a:t>6/6/2024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62B4E7-5704-4ACD-855D-C1718769537B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82346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4F19D7-897D-46D3-9707-856BBF542D91}" type="datetimeFigureOut">
              <a:rPr lang="en-US" smtClean="0"/>
              <a:pPr>
                <a:defRPr/>
              </a:pPr>
              <a:t>6/6/2024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2CB63D-1942-42A2-8B4D-D57149C9D674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12862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D8BAF0-9DFC-4950-8E31-85D009E469F8}" type="datetimeFigureOut">
              <a:rPr lang="en-US" smtClean="0"/>
              <a:pPr>
                <a:defRPr/>
              </a:pPr>
              <a:t>6/6/2024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F2F6D3-2686-4B97-A9D9-BABD787F4B2A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20298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E0258C-F174-490F-BA73-6CC19E2923B7}" type="datetimeFigureOut">
              <a:rPr lang="en-US" smtClean="0"/>
              <a:pPr>
                <a:defRPr/>
              </a:pPr>
              <a:t>6/6/2024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A5B5B4-7572-44D6-8342-96B6DB53DE1A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76439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911FC6-84F8-4232-9C0C-3D409840F11E}" type="datetimeFigureOut">
              <a:rPr lang="en-US" smtClean="0"/>
              <a:pPr>
                <a:defRPr/>
              </a:pPr>
              <a:t>6/6/2024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78AA5A-A36B-48A7-A718-3B6C24406FA0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9130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911FC6-84F8-4232-9C0C-3D409840F11E}" type="datetimeFigureOut">
              <a:rPr lang="en-US" smtClean="0"/>
              <a:pPr>
                <a:defRPr/>
              </a:pPr>
              <a:t>6/6/2024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78AA5A-A36B-48A7-A718-3B6C24406FA0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44782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911FC6-84F8-4232-9C0C-3D409840F11E}" type="datetimeFigureOut">
              <a:rPr lang="en-US" smtClean="0"/>
              <a:pPr>
                <a:defRPr/>
              </a:pPr>
              <a:t>6/6/2024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78AA5A-A36B-48A7-A718-3B6C24406FA0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958545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911FC6-84F8-4232-9C0C-3D409840F11E}" type="datetimeFigureOut">
              <a:rPr lang="en-US" smtClean="0"/>
              <a:pPr>
                <a:defRPr/>
              </a:pPr>
              <a:t>6/6/2024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78AA5A-A36B-48A7-A718-3B6C24406FA0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90199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911FC6-84F8-4232-9C0C-3D409840F11E}" type="datetimeFigureOut">
              <a:rPr lang="en-US" smtClean="0"/>
              <a:pPr>
                <a:defRPr/>
              </a:pPr>
              <a:t>6/6/2024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78AA5A-A36B-48A7-A718-3B6C24406FA0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725646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C7640B-317A-403B-8A91-B40A6430C302}" type="datetimeFigureOut">
              <a:rPr lang="en-US" smtClean="0"/>
              <a:pPr>
                <a:defRPr/>
              </a:pPr>
              <a:t>6/6/2024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19D748-9DBC-4171-8839-D82843E4D2E4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383623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ED0224-B964-4B91-B4E7-0B58204CAFCE}" type="datetimeFigureOut">
              <a:rPr lang="en-US" smtClean="0"/>
              <a:pPr>
                <a:defRPr/>
              </a:pPr>
              <a:t>6/6/2024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A7D321-21CC-4E07-BE81-FFABF2FF93F0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290021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7696200" cy="175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733800"/>
            <a:ext cx="7696200" cy="175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E73E4-7096-4EFE-94E0-E3C47D979482}" type="datetimeFigureOut">
              <a:rPr lang="en-US"/>
              <a:pPr>
                <a:defRPr/>
              </a:pPr>
              <a:t>6/6/2024</a:t>
            </a:fld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158F3E-5ADA-48D1-A5AB-6EB4A4C1495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99213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2060"/>
            </a:gs>
            <a:gs pos="95000">
              <a:srgbClr val="00206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4911FC6-84F8-4232-9C0C-3D409840F11E}" type="datetimeFigureOut">
              <a:rPr lang="en-US" smtClean="0"/>
              <a:pPr>
                <a:defRPr/>
              </a:pPr>
              <a:t>6/6/2024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4E78AA5A-A36B-48A7-A718-3B6C24406FA0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18376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0" r:id="rId1"/>
    <p:sldLayoutId id="2147484381" r:id="rId2"/>
    <p:sldLayoutId id="2147484382" r:id="rId3"/>
    <p:sldLayoutId id="2147484383" r:id="rId4"/>
    <p:sldLayoutId id="2147484384" r:id="rId5"/>
    <p:sldLayoutId id="2147484385" r:id="rId6"/>
    <p:sldLayoutId id="2147484386" r:id="rId7"/>
    <p:sldLayoutId id="2147484387" r:id="rId8"/>
    <p:sldLayoutId id="2147484388" r:id="rId9"/>
    <p:sldLayoutId id="2147484389" r:id="rId10"/>
    <p:sldLayoutId id="2147484390" r:id="rId11"/>
    <p:sldLayoutId id="2147484391" r:id="rId12"/>
    <p:sldLayoutId id="2147484392" r:id="rId13"/>
    <p:sldLayoutId id="2147484393" r:id="rId14"/>
    <p:sldLayoutId id="2147484394" r:id="rId15"/>
    <p:sldLayoutId id="2147484395" r:id="rId16"/>
    <p:sldLayoutId id="214748439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.gif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Subtitle 2"/>
          <p:cNvSpPr>
            <a:spLocks noGrp="1"/>
          </p:cNvSpPr>
          <p:nvPr>
            <p:ph type="subTitle" idx="4294967295"/>
          </p:nvPr>
        </p:nvSpPr>
        <p:spPr>
          <a:xfrm>
            <a:off x="251048" y="1769502"/>
            <a:ext cx="6553200" cy="1800225"/>
          </a:xfrm>
        </p:spPr>
        <p:txBody>
          <a:bodyPr lIns="0" rIns="18288">
            <a:normAutofit fontScale="77500" lnSpcReduction="20000"/>
          </a:bodyPr>
          <a:lstStyle/>
          <a:p>
            <a:pPr marL="0" indent="0" algn="ctr" eaLnBrk="1" hangingPunct="1">
              <a:buFontTx/>
              <a:buNone/>
              <a:defRPr/>
            </a:pPr>
            <a:r>
              <a:rPr lang="en-GB" sz="36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BUTTSBURY JUNIOR SCHOOL ACADEMY</a:t>
            </a:r>
          </a:p>
          <a:p>
            <a:pPr marL="0" indent="0" algn="ctr" eaLnBrk="1" hangingPunct="1">
              <a:buFontTx/>
              <a:buNone/>
              <a:defRPr/>
            </a:pPr>
            <a:endParaRPr lang="en-GB" sz="36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 algn="ctr" eaLnBrk="1" hangingPunct="1">
              <a:buFontTx/>
              <a:buNone/>
              <a:defRPr/>
            </a:pPr>
            <a:r>
              <a:rPr lang="en-GB" sz="36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We can’t wait to welcome your children and you to Year 3!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" y="115838"/>
            <a:ext cx="1312987" cy="13150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638" y="2727855"/>
            <a:ext cx="2092459" cy="2092459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8752691" y="1906562"/>
            <a:ext cx="288032" cy="266327"/>
          </a:xfrm>
          <a:prstGeom prst="ellipse">
            <a:avLst/>
          </a:prstGeom>
          <a:solidFill>
            <a:srgbClr val="F15D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6" name="Picture 2" descr="Funding Agreement and Accounts – Buttsbury Junior Schoo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03" y="3598125"/>
            <a:ext cx="5436096" cy="142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3104" y="0"/>
            <a:ext cx="5277425" cy="14308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6016" y="5323152"/>
            <a:ext cx="4464513" cy="15477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828005" y="522288"/>
            <a:ext cx="5256213" cy="647700"/>
          </a:xfrm>
          <a:ln>
            <a:miter lim="800000"/>
            <a:headEnd/>
            <a:tailEnd/>
          </a:ln>
          <a:extLst/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4000" b="1" u="sng" kern="1200" dirty="0">
                <a:solidFill>
                  <a:srgbClr val="00B0F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Introductions</a:t>
            </a:r>
          </a:p>
        </p:txBody>
      </p:sp>
      <p:sp>
        <p:nvSpPr>
          <p:cNvPr id="5123" name="Subtitle 2"/>
          <p:cNvSpPr>
            <a:spLocks noGrp="1"/>
          </p:cNvSpPr>
          <p:nvPr>
            <p:ph type="subTitle" idx="4294967295"/>
          </p:nvPr>
        </p:nvSpPr>
        <p:spPr>
          <a:xfrm>
            <a:off x="179512" y="1556792"/>
            <a:ext cx="6553200" cy="2303462"/>
          </a:xfrm>
        </p:spPr>
        <p:txBody>
          <a:bodyPr lIns="0" rIns="18288"/>
          <a:lstStyle/>
          <a:p>
            <a:pPr marL="0" indent="0" algn="ctr" eaLnBrk="1" hangingPunct="1">
              <a:buFontTx/>
              <a:buNone/>
              <a:defRPr/>
            </a:pPr>
            <a:r>
              <a:rPr lang="en-GB" sz="2800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Mrs A. Robinson – Head Teacher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en-GB" sz="2800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Miss L. Pretty – Year 3 Leader</a:t>
            </a:r>
          </a:p>
          <a:p>
            <a:pPr marL="0" indent="0" algn="ctr" eaLnBrk="1" hangingPunct="1">
              <a:buFontTx/>
              <a:buNone/>
              <a:defRPr/>
            </a:pPr>
            <a:endParaRPr lang="en-GB" sz="2800" dirty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 algn="ctr" eaLnBrk="1" hangingPunct="1">
              <a:buFontTx/>
              <a:buNone/>
              <a:defRPr/>
            </a:pPr>
            <a:r>
              <a:rPr lang="en-GB" sz="2800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Year 3 Team ……</a:t>
            </a:r>
          </a:p>
          <a:p>
            <a:pPr marL="0" indent="0" algn="ctr" eaLnBrk="1" hangingPunct="1">
              <a:buFontTx/>
              <a:buNone/>
              <a:defRPr/>
            </a:pPr>
            <a:endParaRPr lang="en-GB" sz="2800" dirty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 algn="ctr" eaLnBrk="1" hangingPunct="1">
              <a:buFontTx/>
              <a:buNone/>
              <a:defRPr/>
            </a:pPr>
            <a:endParaRPr lang="en-GB" sz="2800" dirty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 algn="ctr" eaLnBrk="1" hangingPunct="1">
              <a:buFontTx/>
              <a:buNone/>
              <a:defRPr/>
            </a:pPr>
            <a:endParaRPr lang="en-GB" sz="2800" dirty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 algn="ctr" eaLnBrk="1" hangingPunct="1">
              <a:buFontTx/>
              <a:buNone/>
              <a:defRPr/>
            </a:pPr>
            <a:endParaRPr lang="en-GB" sz="2800" dirty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 algn="ctr" eaLnBrk="1" hangingPunct="1">
              <a:buFontTx/>
              <a:buNone/>
              <a:defRPr/>
            </a:pPr>
            <a:endParaRPr lang="en-GB" sz="2800" dirty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" y="115838"/>
            <a:ext cx="1312987" cy="13150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596482"/>
            <a:ext cx="2092459" cy="2092459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8752691" y="134805"/>
            <a:ext cx="288032" cy="266327"/>
          </a:xfrm>
          <a:prstGeom prst="ellipse">
            <a:avLst/>
          </a:prstGeom>
          <a:solidFill>
            <a:srgbClr val="F15D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 idx="4294967295"/>
          </p:nvPr>
        </p:nvSpPr>
        <p:spPr>
          <a:xfrm>
            <a:off x="654590" y="379926"/>
            <a:ext cx="6870700" cy="1600200"/>
          </a:xfrm>
        </p:spPr>
        <p:txBody>
          <a:bodyPr lIns="0" rIns="0" bIns="0"/>
          <a:lstStyle/>
          <a:p>
            <a:pPr algn="ctr" eaLnBrk="1" hangingPunct="1"/>
            <a:r>
              <a:rPr lang="en-GB" altLang="en-US" u="sng" dirty="0">
                <a:solidFill>
                  <a:srgbClr val="00B0F0"/>
                </a:solidFill>
              </a:rPr>
              <a:t>Your Year 3 Team</a:t>
            </a:r>
            <a:br>
              <a:rPr lang="en-GB" altLang="en-US" u="sng" dirty="0">
                <a:solidFill>
                  <a:srgbClr val="00B0F0"/>
                </a:solidFill>
              </a:rPr>
            </a:br>
            <a:endParaRPr lang="en-GB" altLang="en-US" u="sng" dirty="0">
              <a:solidFill>
                <a:srgbClr val="00B0F0"/>
              </a:solidFill>
            </a:endParaRPr>
          </a:p>
        </p:txBody>
      </p:sp>
      <p:sp>
        <p:nvSpPr>
          <p:cNvPr id="7171" name="Content Placeholder 2"/>
          <p:cNvSpPr>
            <a:spLocks noGrp="1"/>
          </p:cNvSpPr>
          <p:nvPr>
            <p:ph idx="4294967295"/>
          </p:nvPr>
        </p:nvSpPr>
        <p:spPr>
          <a:xfrm>
            <a:off x="395536" y="1534630"/>
            <a:ext cx="8522179" cy="3657600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800" b="1" dirty="0">
                <a:solidFill>
                  <a:schemeClr val="bg1"/>
                </a:solidFill>
              </a:rPr>
              <a:t>Miss L. Pretty – Year Group Leader</a:t>
            </a:r>
            <a:r>
              <a:rPr lang="en-GB" altLang="en-US" sz="2800" dirty="0">
                <a:solidFill>
                  <a:schemeClr val="bg1"/>
                </a:solidFill>
              </a:rPr>
              <a:t> </a:t>
            </a:r>
            <a:r>
              <a:rPr lang="en-GB" altLang="en-US" sz="2800" b="1" dirty="0">
                <a:solidFill>
                  <a:schemeClr val="bg1"/>
                </a:solidFill>
              </a:rPr>
              <a:t>(3P) - Oak</a:t>
            </a:r>
          </a:p>
          <a:p>
            <a:pPr eaLnBrk="1" hangingPunct="1"/>
            <a:r>
              <a:rPr lang="en-GB" altLang="en-US" sz="2800" b="1" dirty="0">
                <a:solidFill>
                  <a:schemeClr val="bg1"/>
                </a:solidFill>
              </a:rPr>
              <a:t>Miss A. Watson (3W) - Willow</a:t>
            </a:r>
          </a:p>
          <a:p>
            <a:pPr eaLnBrk="1" hangingPunct="1"/>
            <a:r>
              <a:rPr lang="en-GB" altLang="en-US" sz="2800" b="1" dirty="0">
                <a:solidFill>
                  <a:schemeClr val="bg1"/>
                </a:solidFill>
              </a:rPr>
              <a:t>Miss E. </a:t>
            </a:r>
            <a:r>
              <a:rPr lang="en-GB" altLang="en-US" sz="2800" b="1" dirty="0" err="1">
                <a:solidFill>
                  <a:schemeClr val="bg1"/>
                </a:solidFill>
              </a:rPr>
              <a:t>Murfitt</a:t>
            </a:r>
            <a:r>
              <a:rPr lang="en-GB" altLang="en-US" sz="2800" b="1" dirty="0">
                <a:solidFill>
                  <a:schemeClr val="bg1"/>
                </a:solidFill>
              </a:rPr>
              <a:t> (3M) - Birch</a:t>
            </a:r>
            <a:endParaRPr lang="en-GB" altLang="en-US" sz="2800" dirty="0">
              <a:solidFill>
                <a:schemeClr val="bg1"/>
              </a:solidFill>
            </a:endParaRPr>
          </a:p>
          <a:p>
            <a:pPr eaLnBrk="1" hangingPunct="1"/>
            <a:r>
              <a:rPr lang="en-GB" altLang="en-US" sz="2800" b="1" dirty="0">
                <a:solidFill>
                  <a:schemeClr val="bg1"/>
                </a:solidFill>
              </a:rPr>
              <a:t>Mrs M. Barker (3BW): Monday - Wednesday</a:t>
            </a:r>
          </a:p>
          <a:p>
            <a:pPr marL="0" indent="0" eaLnBrk="1" hangingPunct="1">
              <a:buNone/>
            </a:pPr>
            <a:r>
              <a:rPr lang="en-GB" altLang="en-US" sz="2800" b="1">
                <a:solidFill>
                  <a:schemeClr val="bg1"/>
                </a:solidFill>
              </a:rPr>
              <a:t>   Mrs </a:t>
            </a:r>
            <a:r>
              <a:rPr lang="en-GB" altLang="en-US" sz="2800" b="1" dirty="0">
                <a:solidFill>
                  <a:schemeClr val="bg1"/>
                </a:solidFill>
              </a:rPr>
              <a:t>H. Wilson (3BW): Thursday – Friday - Elm</a:t>
            </a:r>
          </a:p>
          <a:p>
            <a:pPr eaLnBrk="1" hangingPunct="1">
              <a:buFontTx/>
              <a:buNone/>
            </a:pPr>
            <a:endParaRPr lang="en-GB" altLang="en-US" sz="2800" b="1" dirty="0">
              <a:solidFill>
                <a:schemeClr val="bg1"/>
              </a:solidFill>
            </a:endParaRPr>
          </a:p>
          <a:p>
            <a:pPr eaLnBrk="1" hangingPunct="1"/>
            <a:endParaRPr lang="en-GB" altLang="en-US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" y="115838"/>
            <a:ext cx="1312987" cy="13150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596482"/>
            <a:ext cx="2092459" cy="209245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266760" y="476672"/>
            <a:ext cx="6870700" cy="828675"/>
          </a:xfrm>
        </p:spPr>
        <p:txBody>
          <a:bodyPr lIns="0" rIns="0" bIns="0"/>
          <a:lstStyle/>
          <a:p>
            <a:pPr algn="ctr" eaLnBrk="1" hangingPunct="1"/>
            <a:r>
              <a:rPr lang="en-GB" altLang="en-US" u="sng" dirty="0">
                <a:solidFill>
                  <a:srgbClr val="00B0F0"/>
                </a:solidFill>
              </a:rPr>
              <a:t>Year 2 to 3 Bridging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467543" y="1625482"/>
            <a:ext cx="4274955" cy="4467814"/>
          </a:xfrm>
        </p:spPr>
        <p:txBody>
          <a:bodyPr>
            <a:normAutofit fontScale="77500" lnSpcReduction="20000"/>
          </a:bodyPr>
          <a:lstStyle/>
          <a:p>
            <a:pPr eaLnBrk="1" hangingPunct="1"/>
            <a:r>
              <a:rPr lang="en-GB" altLang="en-US" sz="2800" dirty="0">
                <a:solidFill>
                  <a:schemeClr val="bg1"/>
                </a:solidFill>
              </a:rPr>
              <a:t>New Year 3 teachers will visit the infant school (10</a:t>
            </a:r>
            <a:r>
              <a:rPr lang="en-GB" altLang="en-US" sz="2800" baseline="30000" dirty="0">
                <a:solidFill>
                  <a:schemeClr val="bg1"/>
                </a:solidFill>
              </a:rPr>
              <a:t>th</a:t>
            </a:r>
            <a:r>
              <a:rPr lang="en-GB" altLang="en-US" sz="2800" dirty="0">
                <a:solidFill>
                  <a:schemeClr val="bg1"/>
                </a:solidFill>
              </a:rPr>
              <a:t> and 12</a:t>
            </a:r>
            <a:r>
              <a:rPr lang="en-GB" altLang="en-US" sz="2800" baseline="30000" dirty="0">
                <a:solidFill>
                  <a:schemeClr val="bg1"/>
                </a:solidFill>
              </a:rPr>
              <a:t>th</a:t>
            </a:r>
            <a:r>
              <a:rPr lang="en-GB" altLang="en-US" sz="2800" dirty="0">
                <a:solidFill>
                  <a:schemeClr val="bg1"/>
                </a:solidFill>
              </a:rPr>
              <a:t> June)</a:t>
            </a:r>
          </a:p>
          <a:p>
            <a:pPr eaLnBrk="1" hangingPunct="1"/>
            <a:r>
              <a:rPr lang="en-GB" altLang="en-US" sz="2800" dirty="0">
                <a:solidFill>
                  <a:schemeClr val="bg1"/>
                </a:solidFill>
              </a:rPr>
              <a:t>Children will come over to meet their teacher and have a tour around the school (Thursday 27</a:t>
            </a:r>
            <a:r>
              <a:rPr lang="en-GB" altLang="en-US" sz="2800" baseline="30000" dirty="0">
                <a:solidFill>
                  <a:schemeClr val="bg1"/>
                </a:solidFill>
              </a:rPr>
              <a:t>th</a:t>
            </a:r>
            <a:r>
              <a:rPr lang="en-GB" altLang="en-US" sz="2800" dirty="0">
                <a:solidFill>
                  <a:schemeClr val="bg1"/>
                </a:solidFill>
              </a:rPr>
              <a:t> June)</a:t>
            </a:r>
          </a:p>
          <a:p>
            <a:pPr eaLnBrk="1" hangingPunct="1"/>
            <a:r>
              <a:rPr lang="en-GB" altLang="en-US" sz="2800" dirty="0">
                <a:solidFill>
                  <a:schemeClr val="bg1"/>
                </a:solidFill>
              </a:rPr>
              <a:t>Holiday activity will be set before the end of term.</a:t>
            </a:r>
          </a:p>
          <a:p>
            <a:pPr eaLnBrk="1" hangingPunct="1"/>
            <a:r>
              <a:rPr lang="en-GB" altLang="en-US" sz="2800" dirty="0">
                <a:solidFill>
                  <a:schemeClr val="bg1"/>
                </a:solidFill>
              </a:rPr>
              <a:t>Children write back to the Infants in Autumn.</a:t>
            </a:r>
          </a:p>
          <a:p>
            <a:pPr eaLnBrk="1" hangingPunct="1"/>
            <a:r>
              <a:rPr lang="en-GB" altLang="en-US" sz="2800" dirty="0">
                <a:solidFill>
                  <a:schemeClr val="bg1"/>
                </a:solidFill>
              </a:rPr>
              <a:t>Year 2 teachers spend a morning at the Juniors in the Autumn Term.</a:t>
            </a:r>
          </a:p>
          <a:p>
            <a:pPr eaLnBrk="1" hangingPunct="1">
              <a:buFontTx/>
              <a:buNone/>
            </a:pPr>
            <a:endParaRPr lang="en-GB" altLang="en-US" sz="28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" y="115838"/>
            <a:ext cx="1312987" cy="13150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41605"/>
            <a:ext cx="1516395" cy="1516395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8752691" y="134805"/>
            <a:ext cx="288032" cy="266327"/>
          </a:xfrm>
          <a:prstGeom prst="ellipse">
            <a:avLst/>
          </a:prstGeom>
          <a:solidFill>
            <a:srgbClr val="F15D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4F5976-694C-4F1D-8253-4E57918A74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494" y="4746685"/>
            <a:ext cx="2304502" cy="172837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E413B4-F3F3-4E90-91F4-71953164AB7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542" y="3232793"/>
            <a:ext cx="2018523" cy="151389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45504D-BF66-4DD5-85D3-0D4A2EA075D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97" r="24320"/>
          <a:stretch/>
        </p:blipFill>
        <p:spPr>
          <a:xfrm>
            <a:off x="4767479" y="2290564"/>
            <a:ext cx="1949182" cy="173739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6B9644D-6581-4A29-8E00-519375465C6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253" y="688672"/>
            <a:ext cx="2018522" cy="151389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 idx="4294967295"/>
          </p:nvPr>
        </p:nvSpPr>
        <p:spPr>
          <a:xfrm>
            <a:off x="653869" y="495948"/>
            <a:ext cx="6870700" cy="1600201"/>
          </a:xfrm>
        </p:spPr>
        <p:txBody>
          <a:bodyPr lIns="0" rIns="0" bIns="0"/>
          <a:lstStyle/>
          <a:p>
            <a:pPr algn="ctr" eaLnBrk="1" hangingPunct="1"/>
            <a:r>
              <a:rPr lang="en-GB" altLang="en-US" u="sng" dirty="0">
                <a:solidFill>
                  <a:srgbClr val="00B0F0"/>
                </a:solidFill>
              </a:rPr>
              <a:t>Your Child’s First Day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4294967295"/>
          </p:nvPr>
        </p:nvSpPr>
        <p:spPr>
          <a:xfrm>
            <a:off x="344171" y="2102416"/>
            <a:ext cx="7207304" cy="3657600"/>
          </a:xfrm>
        </p:spPr>
        <p:txBody>
          <a:bodyPr>
            <a:normAutofit fontScale="70000" lnSpcReduction="20000"/>
          </a:bodyPr>
          <a:lstStyle/>
          <a:p>
            <a:pPr eaLnBrk="1" hangingPunct="1"/>
            <a:r>
              <a:rPr lang="en-GB" altLang="en-US" sz="2400" dirty="0">
                <a:solidFill>
                  <a:schemeClr val="bg1"/>
                </a:solidFill>
              </a:rPr>
              <a:t>Tuesday 3</a:t>
            </a:r>
            <a:r>
              <a:rPr lang="en-GB" altLang="en-US" sz="2400" baseline="30000" dirty="0">
                <a:solidFill>
                  <a:schemeClr val="bg1"/>
                </a:solidFill>
              </a:rPr>
              <a:t>rd</a:t>
            </a:r>
            <a:r>
              <a:rPr lang="en-GB" altLang="en-US" sz="2400" dirty="0">
                <a:solidFill>
                  <a:schemeClr val="bg1"/>
                </a:solidFill>
              </a:rPr>
              <a:t> September 2024.</a:t>
            </a:r>
          </a:p>
          <a:p>
            <a:pPr eaLnBrk="1" hangingPunct="1"/>
            <a:r>
              <a:rPr lang="en-GB" altLang="en-US" sz="2400" dirty="0">
                <a:solidFill>
                  <a:schemeClr val="bg1"/>
                </a:solidFill>
              </a:rPr>
              <a:t>Please arrive for 9.00am – first day only.</a:t>
            </a:r>
          </a:p>
          <a:p>
            <a:pPr eaLnBrk="1" hangingPunct="1"/>
            <a:r>
              <a:rPr lang="en-GB" altLang="en-US" sz="2400" dirty="0">
                <a:solidFill>
                  <a:schemeClr val="bg1"/>
                </a:solidFill>
              </a:rPr>
              <a:t>Children to line up in their classes in the playground.</a:t>
            </a:r>
          </a:p>
          <a:p>
            <a:pPr eaLnBrk="1" hangingPunct="1"/>
            <a:r>
              <a:rPr lang="en-GB" altLang="en-US" sz="2400" dirty="0">
                <a:solidFill>
                  <a:schemeClr val="bg1"/>
                </a:solidFill>
              </a:rPr>
              <a:t>Teachers will be there to greet the children.</a:t>
            </a:r>
          </a:p>
          <a:p>
            <a:pPr eaLnBrk="1" hangingPunct="1"/>
            <a:r>
              <a:rPr lang="en-GB" altLang="en-US" sz="2400" dirty="0">
                <a:solidFill>
                  <a:schemeClr val="bg1"/>
                </a:solidFill>
              </a:rPr>
              <a:t>Parents please stand at the side or back of the playground.</a:t>
            </a:r>
          </a:p>
          <a:p>
            <a:pPr eaLnBrk="1" hangingPunct="1"/>
            <a:r>
              <a:rPr lang="en-GB" altLang="en-US" sz="2400" dirty="0">
                <a:solidFill>
                  <a:schemeClr val="bg1"/>
                </a:solidFill>
              </a:rPr>
              <a:t>For the first two weeks you will be able to pick your child up after school from the top playground.</a:t>
            </a:r>
          </a:p>
          <a:p>
            <a:pPr eaLnBrk="1" hangingPunct="1"/>
            <a:r>
              <a:rPr lang="en-GB" altLang="en-US" sz="2400" dirty="0">
                <a:solidFill>
                  <a:schemeClr val="bg1"/>
                </a:solidFill>
              </a:rPr>
              <a:t>Please ensure your child knows where to meet you at 3.20pm.</a:t>
            </a:r>
          </a:p>
          <a:p>
            <a:pPr eaLnBrk="1" hangingPunct="1"/>
            <a:r>
              <a:rPr lang="en-GB" altLang="en-US" sz="2400" dirty="0">
                <a:solidFill>
                  <a:schemeClr val="bg1"/>
                </a:solidFill>
              </a:rPr>
              <a:t>After the first day, the children will be allowed into their classroom between 8.30am and 8.40am. Parents please wait at the gates.</a:t>
            </a:r>
          </a:p>
          <a:p>
            <a:pPr eaLnBrk="1" hangingPunct="1"/>
            <a:endParaRPr lang="en-GB" altLang="en-US" sz="24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" y="115838"/>
            <a:ext cx="1312987" cy="13150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596482"/>
            <a:ext cx="2092459" cy="209245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26035" y="548680"/>
            <a:ext cx="6347713" cy="1320800"/>
          </a:xfrm>
        </p:spPr>
        <p:txBody>
          <a:bodyPr/>
          <a:lstStyle/>
          <a:p>
            <a:pPr algn="ctr"/>
            <a:r>
              <a:rPr lang="en-GB" altLang="en-US" u="sng" dirty="0">
                <a:solidFill>
                  <a:srgbClr val="00B0F0"/>
                </a:solidFill>
              </a:rPr>
              <a:t>National Curriculum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395536" y="1700808"/>
            <a:ext cx="6408712" cy="4121150"/>
          </a:xfrm>
        </p:spPr>
        <p:txBody>
          <a:bodyPr>
            <a:normAutofit lnSpcReduction="10000"/>
          </a:bodyPr>
          <a:lstStyle/>
          <a:p>
            <a:r>
              <a:rPr lang="en-GB" altLang="en-US" sz="2800" dirty="0">
                <a:solidFill>
                  <a:schemeClr val="bg1"/>
                </a:solidFill>
              </a:rPr>
              <a:t>More information coverage at the Year 3 Curriculum Share evening on Monday 9</a:t>
            </a:r>
            <a:r>
              <a:rPr lang="en-GB" altLang="en-US" sz="2800" baseline="30000" dirty="0">
                <a:solidFill>
                  <a:schemeClr val="bg1"/>
                </a:solidFill>
              </a:rPr>
              <a:t>th</a:t>
            </a:r>
            <a:r>
              <a:rPr lang="en-GB" altLang="en-US" sz="2800" dirty="0">
                <a:solidFill>
                  <a:schemeClr val="bg1"/>
                </a:solidFill>
              </a:rPr>
              <a:t> September 2024</a:t>
            </a:r>
          </a:p>
          <a:p>
            <a:pPr marL="0" indent="0">
              <a:buNone/>
            </a:pPr>
            <a:endParaRPr lang="en-GB" altLang="en-US" sz="2800" dirty="0">
              <a:solidFill>
                <a:schemeClr val="bg1"/>
              </a:solidFill>
            </a:endParaRPr>
          </a:p>
          <a:p>
            <a:r>
              <a:rPr lang="en-GB" altLang="en-US" sz="2800" dirty="0">
                <a:solidFill>
                  <a:schemeClr val="bg1"/>
                </a:solidFill>
              </a:rPr>
              <a:t>Sets for Maths </a:t>
            </a:r>
          </a:p>
          <a:p>
            <a:pPr lvl="1"/>
            <a:r>
              <a:rPr lang="en-GB" altLang="en-US" sz="2400" dirty="0">
                <a:solidFill>
                  <a:schemeClr val="bg1"/>
                </a:solidFill>
              </a:rPr>
              <a:t>Baseline assessment – 2</a:t>
            </a:r>
            <a:r>
              <a:rPr lang="en-GB" altLang="en-US" sz="2400" baseline="30000" dirty="0">
                <a:solidFill>
                  <a:schemeClr val="bg1"/>
                </a:solidFill>
              </a:rPr>
              <a:t>nd</a:t>
            </a:r>
            <a:r>
              <a:rPr lang="en-GB" altLang="en-US" sz="2400" dirty="0">
                <a:solidFill>
                  <a:schemeClr val="bg1"/>
                </a:solidFill>
              </a:rPr>
              <a:t> week back</a:t>
            </a:r>
          </a:p>
          <a:p>
            <a:pPr lvl="1"/>
            <a:r>
              <a:rPr lang="en-GB" altLang="en-US" sz="2400" dirty="0">
                <a:solidFill>
                  <a:schemeClr val="bg1"/>
                </a:solidFill>
              </a:rPr>
              <a:t>Fluid sets</a:t>
            </a:r>
          </a:p>
          <a:p>
            <a:pPr lvl="1"/>
            <a:r>
              <a:rPr lang="en-GB" altLang="en-US" sz="2400" dirty="0">
                <a:solidFill>
                  <a:schemeClr val="bg1"/>
                </a:solidFill>
              </a:rPr>
              <a:t>Maths sets will start at the start of Week 3!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" y="115838"/>
            <a:ext cx="1312987" cy="13150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596482"/>
            <a:ext cx="2092459" cy="2092459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8752691" y="134805"/>
            <a:ext cx="288032" cy="266327"/>
          </a:xfrm>
          <a:prstGeom prst="ellipse">
            <a:avLst/>
          </a:prstGeom>
          <a:solidFill>
            <a:srgbClr val="F15D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668717" y="685862"/>
            <a:ext cx="6870700" cy="915988"/>
          </a:xfrm>
        </p:spPr>
        <p:txBody>
          <a:bodyPr lIns="0" rIns="0" bIns="0"/>
          <a:lstStyle/>
          <a:p>
            <a:pPr algn="ctr" eaLnBrk="1" hangingPunct="1"/>
            <a:r>
              <a:rPr lang="en-GB" altLang="en-US" u="sng" dirty="0">
                <a:solidFill>
                  <a:srgbClr val="00B0F0"/>
                </a:solidFill>
              </a:rPr>
              <a:t>Your Child’s Belongings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4294967295"/>
          </p:nvPr>
        </p:nvSpPr>
        <p:spPr>
          <a:xfrm>
            <a:off x="395536" y="1895877"/>
            <a:ext cx="6733182" cy="3657600"/>
          </a:xfrm>
        </p:spPr>
        <p:txBody>
          <a:bodyPr>
            <a:normAutofit fontScale="85000" lnSpcReduction="20000"/>
          </a:bodyPr>
          <a:lstStyle/>
          <a:p>
            <a:pPr eaLnBrk="1" hangingPunct="1"/>
            <a:r>
              <a:rPr lang="en-GB" altLang="en-US" sz="2600" dirty="0">
                <a:solidFill>
                  <a:schemeClr val="bg1"/>
                </a:solidFill>
              </a:rPr>
              <a:t>All clothing and PE kit to be clearly named.</a:t>
            </a:r>
          </a:p>
          <a:p>
            <a:pPr eaLnBrk="1" hangingPunct="1"/>
            <a:r>
              <a:rPr lang="en-GB" altLang="en-US" sz="2600" dirty="0">
                <a:solidFill>
                  <a:schemeClr val="bg1"/>
                </a:solidFill>
              </a:rPr>
              <a:t>Children require plimsolls for indoor PE and trainers for outdoor Games (NO football boots)</a:t>
            </a:r>
          </a:p>
          <a:p>
            <a:pPr eaLnBrk="1" hangingPunct="1"/>
            <a:r>
              <a:rPr lang="en-GB" altLang="en-US" sz="2600" dirty="0">
                <a:solidFill>
                  <a:schemeClr val="bg1"/>
                </a:solidFill>
              </a:rPr>
              <a:t>Lunch boxes and water bottles to be named</a:t>
            </a:r>
          </a:p>
          <a:p>
            <a:pPr eaLnBrk="1" hangingPunct="1"/>
            <a:r>
              <a:rPr lang="en-GB" altLang="en-US" sz="2600" dirty="0">
                <a:solidFill>
                  <a:schemeClr val="bg1"/>
                </a:solidFill>
              </a:rPr>
              <a:t>Old shirt needed for painting &amp; art work</a:t>
            </a:r>
          </a:p>
          <a:p>
            <a:pPr eaLnBrk="1" hangingPunct="1"/>
            <a:r>
              <a:rPr lang="en-GB" altLang="en-US" sz="2600" dirty="0">
                <a:solidFill>
                  <a:schemeClr val="bg1"/>
                </a:solidFill>
              </a:rPr>
              <a:t>Pencil cases are optional (small please) no smelly equipment please.</a:t>
            </a:r>
          </a:p>
          <a:p>
            <a:pPr lvl="1" eaLnBrk="1" hangingPunct="1"/>
            <a:r>
              <a:rPr lang="en-GB" altLang="en-US" sz="2200" dirty="0">
                <a:solidFill>
                  <a:schemeClr val="bg1"/>
                </a:solidFill>
              </a:rPr>
              <a:t>Coloured pencils, pencil, ruler, rubber, glue stick and sharpener</a:t>
            </a:r>
          </a:p>
          <a:p>
            <a:pPr eaLnBrk="1" hangingPunct="1"/>
            <a:r>
              <a:rPr lang="en-GB" altLang="en-US" sz="2600" dirty="0">
                <a:solidFill>
                  <a:schemeClr val="bg1"/>
                </a:solidFill>
              </a:rPr>
              <a:t>School bags need to be small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" y="115838"/>
            <a:ext cx="1312987" cy="13150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596482"/>
            <a:ext cx="2092459" cy="209245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-756592" y="692696"/>
            <a:ext cx="6870700" cy="842963"/>
          </a:xfrm>
        </p:spPr>
        <p:txBody>
          <a:bodyPr/>
          <a:lstStyle/>
          <a:p>
            <a:pPr algn="ctr"/>
            <a:r>
              <a:rPr lang="en-GB" altLang="en-US" u="sng" dirty="0">
                <a:solidFill>
                  <a:srgbClr val="00B0F0"/>
                </a:solidFill>
              </a:rPr>
              <a:t>Uniform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373337" y="1752599"/>
            <a:ext cx="3562388" cy="4481852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defRPr/>
            </a:pPr>
            <a:r>
              <a:rPr lang="en-GB" altLang="en-US" sz="2600" dirty="0">
                <a:solidFill>
                  <a:schemeClr val="bg1"/>
                </a:solidFill>
              </a:rPr>
              <a:t>Collared blue shirt </a:t>
            </a:r>
          </a:p>
          <a:p>
            <a:pPr marL="0" indent="0" eaLnBrk="1" hangingPunct="1">
              <a:buFontTx/>
              <a:buNone/>
              <a:defRPr/>
            </a:pPr>
            <a:r>
              <a:rPr lang="en-GB" altLang="en-US" sz="2600" dirty="0">
                <a:solidFill>
                  <a:schemeClr val="bg1"/>
                </a:solidFill>
              </a:rPr>
              <a:t>      (no polo tops)</a:t>
            </a:r>
          </a:p>
          <a:p>
            <a:pPr eaLnBrk="1" hangingPunct="1">
              <a:defRPr/>
            </a:pPr>
            <a:r>
              <a:rPr lang="en-GB" altLang="en-US" sz="2600" dirty="0">
                <a:solidFill>
                  <a:schemeClr val="bg1"/>
                </a:solidFill>
              </a:rPr>
              <a:t>Grey trousers, shorts or skirts</a:t>
            </a:r>
          </a:p>
          <a:p>
            <a:pPr eaLnBrk="1" hangingPunct="1">
              <a:defRPr/>
            </a:pPr>
            <a:r>
              <a:rPr lang="en-GB" altLang="en-US" sz="2600" dirty="0">
                <a:solidFill>
                  <a:schemeClr val="bg1"/>
                </a:solidFill>
              </a:rPr>
              <a:t>Black shoes (no trainers unless there is a medical reason) </a:t>
            </a:r>
          </a:p>
          <a:p>
            <a:pPr eaLnBrk="1" hangingPunct="1">
              <a:defRPr/>
            </a:pPr>
            <a:r>
              <a:rPr lang="en-GB" altLang="en-US" sz="2600" dirty="0">
                <a:solidFill>
                  <a:schemeClr val="bg1"/>
                </a:solidFill>
              </a:rPr>
              <a:t>No bracelets/loom bands </a:t>
            </a:r>
          </a:p>
          <a:p>
            <a:pPr eaLnBrk="1" hangingPunct="1">
              <a:defRPr/>
            </a:pPr>
            <a:r>
              <a:rPr lang="en-GB" altLang="en-US" sz="2600" dirty="0">
                <a:solidFill>
                  <a:schemeClr val="bg1"/>
                </a:solidFill>
              </a:rPr>
              <a:t>No playsuits</a:t>
            </a:r>
          </a:p>
          <a:p>
            <a:pPr eaLnBrk="1" hangingPunct="1">
              <a:defRPr/>
            </a:pPr>
            <a:r>
              <a:rPr lang="en-GB" altLang="en-US" sz="2600" dirty="0">
                <a:solidFill>
                  <a:schemeClr val="bg1"/>
                </a:solidFill>
              </a:rPr>
              <a:t>No large or flowery hair accessories</a:t>
            </a:r>
          </a:p>
          <a:p>
            <a:pPr eaLnBrk="1" hangingPunct="1">
              <a:defRPr/>
            </a:pPr>
            <a:r>
              <a:rPr lang="en-GB" altLang="en-US" sz="2600" dirty="0">
                <a:solidFill>
                  <a:schemeClr val="bg1"/>
                </a:solidFill>
              </a:rPr>
              <a:t>No nail varnish</a:t>
            </a:r>
          </a:p>
          <a:p>
            <a:pPr eaLnBrk="1" hangingPunct="1">
              <a:defRPr/>
            </a:pPr>
            <a:r>
              <a:rPr lang="en-GB" altLang="en-US" sz="2600" dirty="0">
                <a:solidFill>
                  <a:schemeClr val="bg1"/>
                </a:solidFill>
              </a:rPr>
              <a:t>No number 1 hair cuts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" y="115838"/>
            <a:ext cx="1312987" cy="1315045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8752691" y="134805"/>
            <a:ext cx="288032" cy="266327"/>
          </a:xfrm>
          <a:prstGeom prst="ellipse">
            <a:avLst/>
          </a:prstGeom>
          <a:solidFill>
            <a:srgbClr val="F15D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2" y="4765541"/>
            <a:ext cx="2092459" cy="20924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915374E-480A-417E-B534-953848F847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725" y="2734171"/>
            <a:ext cx="2396885" cy="377384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B5594D0-20F6-4DFA-9241-73A1C424E82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301" y="349984"/>
            <a:ext cx="2265313" cy="387110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-1585180" y="1575611"/>
            <a:ext cx="6870700" cy="1116013"/>
          </a:xfrm>
        </p:spPr>
        <p:txBody>
          <a:bodyPr/>
          <a:lstStyle/>
          <a:p>
            <a:pPr algn="ctr"/>
            <a:r>
              <a:rPr lang="en-GB" altLang="en-US" u="sng" dirty="0">
                <a:solidFill>
                  <a:srgbClr val="00B0F0"/>
                </a:solidFill>
              </a:rPr>
              <a:t>P.E Kit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397953" y="2708920"/>
            <a:ext cx="3093927" cy="36576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GB" altLang="en-US" sz="2800" dirty="0">
                <a:solidFill>
                  <a:schemeClr val="bg1"/>
                </a:solidFill>
              </a:rPr>
              <a:t>School P.E top </a:t>
            </a:r>
          </a:p>
          <a:p>
            <a:pPr eaLnBrk="1" hangingPunct="1"/>
            <a:r>
              <a:rPr lang="en-GB" altLang="en-US" sz="2800" dirty="0">
                <a:solidFill>
                  <a:schemeClr val="bg1"/>
                </a:solidFill>
              </a:rPr>
              <a:t>Change of socks </a:t>
            </a:r>
          </a:p>
          <a:p>
            <a:pPr eaLnBrk="1" hangingPunct="1"/>
            <a:r>
              <a:rPr lang="en-GB" altLang="en-US" sz="2800" dirty="0">
                <a:solidFill>
                  <a:schemeClr val="bg1"/>
                </a:solidFill>
              </a:rPr>
              <a:t>No earrings for PE - please get them pierced during the summer if you intend to next year. </a:t>
            </a:r>
          </a:p>
          <a:p>
            <a:pPr eaLnBrk="1" hangingPunct="1"/>
            <a:r>
              <a:rPr lang="en-GB" altLang="en-US" sz="2800" dirty="0">
                <a:solidFill>
                  <a:schemeClr val="bg1"/>
                </a:solidFill>
              </a:rPr>
              <a:t>Hair ties needed.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" y="115838"/>
            <a:ext cx="1312987" cy="13150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596482"/>
            <a:ext cx="2092459" cy="20924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9879E3D-C446-43F7-8654-18EF12A19BA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1"/>
          <a:stretch/>
        </p:blipFill>
        <p:spPr>
          <a:xfrm rot="5400000">
            <a:off x="3317916" y="2307581"/>
            <a:ext cx="3310316" cy="296238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8437" name="Picture 4" descr="Image result for buttsbury junior school p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2640" y="512324"/>
            <a:ext cx="1692685" cy="210653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8" t="17874" r="37962" b="50868"/>
          <a:stretch>
            <a:fillRect/>
          </a:stretch>
        </p:blipFill>
        <p:spPr bwMode="auto">
          <a:xfrm>
            <a:off x="2771800" y="537763"/>
            <a:ext cx="931999" cy="96548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 idx="4294967295"/>
          </p:nvPr>
        </p:nvSpPr>
        <p:spPr>
          <a:xfrm>
            <a:off x="668717" y="476672"/>
            <a:ext cx="6870700" cy="844550"/>
          </a:xfrm>
        </p:spPr>
        <p:txBody>
          <a:bodyPr lIns="0" rIns="0" bIns="0"/>
          <a:lstStyle/>
          <a:p>
            <a:pPr algn="ctr" eaLnBrk="1" hangingPunct="1"/>
            <a:r>
              <a:rPr lang="en-GB" altLang="en-US" u="sng" dirty="0">
                <a:solidFill>
                  <a:srgbClr val="00B0F0"/>
                </a:solidFill>
              </a:rPr>
              <a:t>Playtime &amp; Lunchtime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4294967295"/>
          </p:nvPr>
        </p:nvSpPr>
        <p:spPr>
          <a:xfrm>
            <a:off x="360040" y="1665139"/>
            <a:ext cx="6588224" cy="4195762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800" dirty="0">
                <a:solidFill>
                  <a:schemeClr val="bg1"/>
                </a:solidFill>
              </a:rPr>
              <a:t>Year 3 will have a separate playground the first week.</a:t>
            </a:r>
          </a:p>
          <a:p>
            <a:pPr eaLnBrk="1" hangingPunct="1"/>
            <a:r>
              <a:rPr lang="en-GB" altLang="en-US" sz="2800" dirty="0">
                <a:solidFill>
                  <a:schemeClr val="bg1"/>
                </a:solidFill>
              </a:rPr>
              <a:t>Year 6 Buddies to ‘look out’ for Year 3 children.</a:t>
            </a:r>
          </a:p>
          <a:p>
            <a:pPr eaLnBrk="1" hangingPunct="1"/>
            <a:r>
              <a:rPr lang="en-GB" altLang="en-US" sz="2800" dirty="0">
                <a:solidFill>
                  <a:schemeClr val="bg1"/>
                </a:solidFill>
              </a:rPr>
              <a:t>Fresh fruit and vegetables only at break time.</a:t>
            </a:r>
          </a:p>
          <a:p>
            <a:pPr eaLnBrk="1" hangingPunct="1"/>
            <a:r>
              <a:rPr lang="en-GB" altLang="en-US" sz="2800" dirty="0">
                <a:solidFill>
                  <a:schemeClr val="bg1"/>
                </a:solidFill>
              </a:rPr>
              <a:t>School Lunch menu can be found on school website.</a:t>
            </a:r>
          </a:p>
          <a:p>
            <a:pPr eaLnBrk="1" hangingPunct="1"/>
            <a:endParaRPr lang="en-GB" altLang="en-US" sz="2800" dirty="0">
              <a:solidFill>
                <a:schemeClr val="bg1"/>
              </a:solidFill>
            </a:endParaRPr>
          </a:p>
          <a:p>
            <a:pPr eaLnBrk="1" hangingPunct="1"/>
            <a:endParaRPr lang="en-GB" altLang="en-US" sz="28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" y="115838"/>
            <a:ext cx="1312987" cy="13150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596482"/>
            <a:ext cx="2092459" cy="209245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-108520" y="548680"/>
            <a:ext cx="6870700" cy="973138"/>
          </a:xfrm>
        </p:spPr>
        <p:txBody>
          <a:bodyPr/>
          <a:lstStyle/>
          <a:p>
            <a:pPr algn="ctr"/>
            <a:r>
              <a:rPr lang="en-GB" altLang="en-US" u="sng" dirty="0">
                <a:solidFill>
                  <a:srgbClr val="00B0F0"/>
                </a:solidFill>
              </a:rPr>
              <a:t>Homework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179512" y="1772816"/>
            <a:ext cx="7056784" cy="3657600"/>
          </a:xfrm>
        </p:spPr>
        <p:txBody>
          <a:bodyPr>
            <a:normAutofit fontScale="77500" lnSpcReduction="20000"/>
          </a:bodyPr>
          <a:lstStyle/>
          <a:p>
            <a:r>
              <a:rPr lang="en-GB" altLang="en-US" sz="2400" dirty="0">
                <a:solidFill>
                  <a:schemeClr val="bg1"/>
                </a:solidFill>
              </a:rPr>
              <a:t>Homework is set every Thursday</a:t>
            </a:r>
          </a:p>
          <a:p>
            <a:r>
              <a:rPr lang="en-GB" altLang="en-US" sz="2400" dirty="0">
                <a:solidFill>
                  <a:schemeClr val="bg1"/>
                </a:solidFill>
              </a:rPr>
              <a:t>Handed in for Tuesday</a:t>
            </a:r>
          </a:p>
          <a:p>
            <a:r>
              <a:rPr lang="en-GB" altLang="en-US" sz="2400" dirty="0">
                <a:solidFill>
                  <a:schemeClr val="bg1"/>
                </a:solidFill>
              </a:rPr>
              <a:t>30 minutes for each task </a:t>
            </a:r>
          </a:p>
          <a:p>
            <a:r>
              <a:rPr lang="en-GB" altLang="en-US" sz="2400" dirty="0">
                <a:solidFill>
                  <a:schemeClr val="bg1"/>
                </a:solidFill>
              </a:rPr>
              <a:t>Maths - arithmetic and questions related to the topic taught that week</a:t>
            </a:r>
          </a:p>
          <a:p>
            <a:r>
              <a:rPr lang="en-GB" altLang="en-US" sz="2400" dirty="0">
                <a:solidFill>
                  <a:schemeClr val="bg1"/>
                </a:solidFill>
              </a:rPr>
              <a:t>Literacy/Topic Rotation – GPS + reading comprehension/topic work/writing task</a:t>
            </a:r>
          </a:p>
          <a:p>
            <a:r>
              <a:rPr lang="en-GB" altLang="en-US" sz="2400" dirty="0">
                <a:solidFill>
                  <a:schemeClr val="bg1"/>
                </a:solidFill>
              </a:rPr>
              <a:t>Challenges 1-3 (3 = most challenging)</a:t>
            </a:r>
          </a:p>
          <a:p>
            <a:r>
              <a:rPr lang="en-GB" altLang="en-US" sz="2400" dirty="0">
                <a:solidFill>
                  <a:schemeClr val="bg1"/>
                </a:solidFill>
              </a:rPr>
              <a:t>Also regular reading (at least 3 times a week) to be recorded in your child’s Reading Diary </a:t>
            </a:r>
          </a:p>
          <a:p>
            <a:r>
              <a:rPr lang="en-GB" altLang="en-US" sz="2400" dirty="0">
                <a:solidFill>
                  <a:schemeClr val="bg1"/>
                </a:solidFill>
              </a:rPr>
              <a:t>Learning Spellings and Times Tables</a:t>
            </a:r>
          </a:p>
          <a:p>
            <a:endParaRPr lang="en-GB" alt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" y="115838"/>
            <a:ext cx="1312987" cy="13150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596482"/>
            <a:ext cx="2092459" cy="2092459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8752691" y="134805"/>
            <a:ext cx="288032" cy="266327"/>
          </a:xfrm>
          <a:prstGeom prst="ellipse">
            <a:avLst/>
          </a:prstGeom>
          <a:solidFill>
            <a:srgbClr val="F15D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-15833" y="764704"/>
            <a:ext cx="6870700" cy="828675"/>
          </a:xfrm>
        </p:spPr>
        <p:txBody>
          <a:bodyPr/>
          <a:lstStyle/>
          <a:p>
            <a:pPr algn="ctr"/>
            <a:r>
              <a:rPr lang="en-GB" altLang="en-US" u="sng" dirty="0">
                <a:solidFill>
                  <a:srgbClr val="00B0F0"/>
                </a:solidFill>
              </a:rPr>
              <a:t>Spellings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251520" y="1916832"/>
            <a:ext cx="6841455" cy="4032448"/>
          </a:xfrm>
        </p:spPr>
        <p:txBody>
          <a:bodyPr>
            <a:normAutofit/>
          </a:bodyPr>
          <a:lstStyle/>
          <a:p>
            <a:r>
              <a:rPr lang="en-GB" altLang="en-US" sz="3000" dirty="0">
                <a:solidFill>
                  <a:schemeClr val="bg1"/>
                </a:solidFill>
              </a:rPr>
              <a:t>Spellings are set every term</a:t>
            </a:r>
          </a:p>
          <a:p>
            <a:r>
              <a:rPr lang="en-GB" altLang="en-US" sz="3000" dirty="0">
                <a:solidFill>
                  <a:schemeClr val="bg1"/>
                </a:solidFill>
              </a:rPr>
              <a:t>Paper copy given and they will be on the school website</a:t>
            </a:r>
          </a:p>
          <a:p>
            <a:r>
              <a:rPr lang="en-GB" altLang="en-US" sz="3000" dirty="0">
                <a:solidFill>
                  <a:schemeClr val="bg1"/>
                </a:solidFill>
              </a:rPr>
              <a:t>Test on Friday</a:t>
            </a:r>
          </a:p>
          <a:p>
            <a:r>
              <a:rPr lang="en-GB" altLang="en-US" sz="3000" dirty="0">
                <a:solidFill>
                  <a:schemeClr val="bg1"/>
                </a:solidFill>
              </a:rPr>
              <a:t>Results will be written in your child’s Reading Diary so please make sure that it is in school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" y="115838"/>
            <a:ext cx="1312987" cy="13150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596482"/>
            <a:ext cx="2092459" cy="209245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 idx="4294967295"/>
          </p:nvPr>
        </p:nvSpPr>
        <p:spPr>
          <a:xfrm>
            <a:off x="219552" y="692696"/>
            <a:ext cx="6870700" cy="771525"/>
          </a:xfrm>
        </p:spPr>
        <p:txBody>
          <a:bodyPr lIns="0" rIns="0" bIns="0"/>
          <a:lstStyle/>
          <a:p>
            <a:pPr algn="ctr" eaLnBrk="1" hangingPunct="1"/>
            <a:r>
              <a:rPr lang="en-GB" altLang="en-US" u="sng" dirty="0">
                <a:solidFill>
                  <a:srgbClr val="00B0F0"/>
                </a:solidFill>
              </a:rPr>
              <a:t>General Organisation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4294967295"/>
          </p:nvPr>
        </p:nvSpPr>
        <p:spPr>
          <a:xfrm>
            <a:off x="323528" y="1700808"/>
            <a:ext cx="7992888" cy="36576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GB" altLang="en-US" sz="2400" dirty="0">
                <a:solidFill>
                  <a:schemeClr val="bg1"/>
                </a:solidFill>
              </a:rPr>
              <a:t>Dinner money - £2.95  per day from September</a:t>
            </a:r>
          </a:p>
          <a:p>
            <a:pPr eaLnBrk="1" hangingPunct="1"/>
            <a:r>
              <a:rPr lang="en-GB" altLang="en-US" sz="2400" dirty="0">
                <a:solidFill>
                  <a:schemeClr val="bg1"/>
                </a:solidFill>
              </a:rPr>
              <a:t>All money for dinners and trips is payable on </a:t>
            </a:r>
            <a:r>
              <a:rPr lang="en-GB" altLang="en-US" sz="2400" dirty="0" err="1">
                <a:solidFill>
                  <a:schemeClr val="bg1"/>
                </a:solidFill>
              </a:rPr>
              <a:t>Parentpay</a:t>
            </a:r>
            <a:r>
              <a:rPr lang="en-GB" altLang="en-US" sz="2400" dirty="0">
                <a:solidFill>
                  <a:schemeClr val="bg1"/>
                </a:solidFill>
              </a:rPr>
              <a:t>.  Activate your account immediately. </a:t>
            </a:r>
          </a:p>
          <a:p>
            <a:pPr marL="0" indent="0" eaLnBrk="1" hangingPunct="1">
              <a:buNone/>
            </a:pPr>
            <a:endParaRPr lang="en-GB" altLang="en-US" sz="2400" dirty="0">
              <a:solidFill>
                <a:schemeClr val="bg1"/>
              </a:solidFill>
            </a:endParaRPr>
          </a:p>
          <a:p>
            <a:pPr marL="0" indent="0" eaLnBrk="1" hangingPunct="1">
              <a:buNone/>
            </a:pPr>
            <a:r>
              <a:rPr lang="en-GB" altLang="en-US" sz="2400" dirty="0">
                <a:solidFill>
                  <a:schemeClr val="bg1"/>
                </a:solidFill>
              </a:rPr>
              <a:t>Absences:</a:t>
            </a:r>
          </a:p>
          <a:p>
            <a:pPr lvl="1" eaLnBrk="1" hangingPunct="1"/>
            <a:r>
              <a:rPr lang="en-GB" altLang="en-US" sz="2400" dirty="0">
                <a:solidFill>
                  <a:schemeClr val="bg1"/>
                </a:solidFill>
              </a:rPr>
              <a:t>Please report your child’s absence on </a:t>
            </a:r>
            <a:r>
              <a:rPr lang="en-GB" altLang="en-US" sz="2400" dirty="0" err="1">
                <a:solidFill>
                  <a:schemeClr val="bg1"/>
                </a:solidFill>
              </a:rPr>
              <a:t>Studybugs</a:t>
            </a:r>
            <a:r>
              <a:rPr lang="en-GB" altLang="en-US" sz="2400" dirty="0">
                <a:solidFill>
                  <a:schemeClr val="bg1"/>
                </a:solidFill>
              </a:rPr>
              <a:t> – please see the home page of our website for details. </a:t>
            </a:r>
          </a:p>
          <a:p>
            <a:pPr lvl="1" eaLnBrk="1" hangingPunct="1"/>
            <a:r>
              <a:rPr lang="en-GB" altLang="en-US" sz="2400" dirty="0">
                <a:solidFill>
                  <a:schemeClr val="bg1"/>
                </a:solidFill>
              </a:rPr>
              <a:t>If the office have not heard from you by 09.10am they will ring you.</a:t>
            </a:r>
          </a:p>
          <a:p>
            <a:pPr eaLnBrk="1" hangingPunct="1"/>
            <a:endParaRPr lang="en-GB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" y="115838"/>
            <a:ext cx="1312987" cy="13150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5085184"/>
            <a:ext cx="1603757" cy="1603757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8752691" y="134805"/>
            <a:ext cx="288032" cy="266327"/>
          </a:xfrm>
          <a:prstGeom prst="ellipse">
            <a:avLst/>
          </a:prstGeom>
          <a:solidFill>
            <a:srgbClr val="F15D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1652300" y="457746"/>
            <a:ext cx="6870700" cy="973137"/>
          </a:xfrm>
        </p:spPr>
        <p:txBody>
          <a:bodyPr lIns="0" rIns="0" bIns="0"/>
          <a:lstStyle/>
          <a:p>
            <a:pPr eaLnBrk="1" hangingPunct="1"/>
            <a:r>
              <a:rPr lang="en-GB" altLang="en-US" u="sng" dirty="0">
                <a:solidFill>
                  <a:srgbClr val="00B0F0"/>
                </a:solidFill>
              </a:rPr>
              <a:t>Parent Helpers &amp; Trips</a:t>
            </a:r>
          </a:p>
        </p:txBody>
      </p:sp>
      <p:sp>
        <p:nvSpPr>
          <p:cNvPr id="23555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96932" y="1528627"/>
            <a:ext cx="2818884" cy="2358157"/>
          </a:xfrm>
        </p:spPr>
        <p:txBody>
          <a:bodyPr>
            <a:noAutofit/>
          </a:bodyPr>
          <a:lstStyle/>
          <a:p>
            <a:pPr eaLnBrk="1" hangingPunct="1"/>
            <a:r>
              <a:rPr lang="en-GB" altLang="en-US" sz="1200" dirty="0">
                <a:solidFill>
                  <a:schemeClr val="bg1"/>
                </a:solidFill>
              </a:rPr>
              <a:t>Reading</a:t>
            </a:r>
          </a:p>
          <a:p>
            <a:pPr eaLnBrk="1" hangingPunct="1"/>
            <a:r>
              <a:rPr lang="en-GB" altLang="en-US" sz="1200" dirty="0">
                <a:solidFill>
                  <a:schemeClr val="bg1"/>
                </a:solidFill>
              </a:rPr>
              <a:t>Art &amp; D&amp;T Mornings</a:t>
            </a:r>
          </a:p>
          <a:p>
            <a:pPr eaLnBrk="1" hangingPunct="1"/>
            <a:r>
              <a:rPr lang="en-GB" altLang="en-US" sz="1200" dirty="0">
                <a:solidFill>
                  <a:schemeClr val="bg1"/>
                </a:solidFill>
              </a:rPr>
              <a:t>Visits:</a:t>
            </a:r>
          </a:p>
          <a:p>
            <a:pPr lvl="1" eaLnBrk="1" hangingPunct="1"/>
            <a:r>
              <a:rPr lang="en-GB" altLang="en-US" sz="1200" dirty="0">
                <a:solidFill>
                  <a:schemeClr val="bg1"/>
                </a:solidFill>
              </a:rPr>
              <a:t>Hyde Hall (NEW this year!)</a:t>
            </a:r>
          </a:p>
          <a:p>
            <a:pPr lvl="1" eaLnBrk="1" hangingPunct="1"/>
            <a:r>
              <a:rPr lang="en-GB" altLang="en-US" sz="1200" dirty="0">
                <a:solidFill>
                  <a:schemeClr val="bg1"/>
                </a:solidFill>
              </a:rPr>
              <a:t>Pantomime</a:t>
            </a:r>
          </a:p>
          <a:p>
            <a:pPr lvl="1" eaLnBrk="1" hangingPunct="1"/>
            <a:r>
              <a:rPr lang="en-GB" altLang="en-US" sz="1200" dirty="0">
                <a:solidFill>
                  <a:schemeClr val="bg1"/>
                </a:solidFill>
              </a:rPr>
              <a:t>Thorndon Country Park</a:t>
            </a:r>
          </a:p>
          <a:p>
            <a:pPr lvl="1" eaLnBrk="1" hangingPunct="1"/>
            <a:r>
              <a:rPr lang="en-GB" altLang="en-US" sz="1200" dirty="0" err="1">
                <a:solidFill>
                  <a:schemeClr val="bg1"/>
                </a:solidFill>
              </a:rPr>
              <a:t>Norsey</a:t>
            </a:r>
            <a:r>
              <a:rPr lang="en-GB" altLang="en-US" sz="1200" dirty="0">
                <a:solidFill>
                  <a:schemeClr val="bg1"/>
                </a:solidFill>
              </a:rPr>
              <a:t> Woods</a:t>
            </a:r>
          </a:p>
          <a:p>
            <a:pPr lvl="1" eaLnBrk="1" hangingPunct="1"/>
            <a:r>
              <a:rPr lang="en-GB" altLang="en-US" sz="1200" dirty="0">
                <a:solidFill>
                  <a:schemeClr val="bg1"/>
                </a:solidFill>
              </a:rPr>
              <a:t>Colchester Zoo</a:t>
            </a:r>
          </a:p>
          <a:p>
            <a:pPr lvl="1" eaLnBrk="1" hangingPunct="1"/>
            <a:r>
              <a:rPr lang="en-GB" altLang="en-US" sz="1200" dirty="0">
                <a:solidFill>
                  <a:schemeClr val="bg1"/>
                </a:solidFill>
              </a:rPr>
              <a:t>Advent Workshop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" y="115838"/>
            <a:ext cx="1266787" cy="12687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0986" y="115838"/>
            <a:ext cx="924028" cy="92402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BC07D04-F6B3-4118-9F4C-ABB151E6CD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515" y="1304854"/>
            <a:ext cx="2036499" cy="1527374"/>
          </a:xfrm>
          <a:prstGeom prst="rect">
            <a:avLst/>
          </a:prstGeom>
          <a:ln w="381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0A2C659-98B8-40DF-B26A-72C3187DC3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78418" y="4778890"/>
            <a:ext cx="2064681" cy="1548511"/>
          </a:xfrm>
          <a:prstGeom prst="rect">
            <a:avLst/>
          </a:prstGeom>
          <a:ln w="381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20BD643-278A-449F-A5C2-A3609C3D991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33925" y="1566648"/>
            <a:ext cx="1817933" cy="1363450"/>
          </a:xfrm>
          <a:prstGeom prst="rect">
            <a:avLst/>
          </a:prstGeom>
          <a:ln w="381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BBAE472-3F22-40EC-A8EB-8406BA3A79F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90823" y="4981468"/>
            <a:ext cx="1817933" cy="1363450"/>
          </a:xfrm>
          <a:prstGeom prst="rect">
            <a:avLst/>
          </a:prstGeom>
          <a:ln w="381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C89CC51-183A-4D6F-9407-E654F04ACC5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8971" y="3339451"/>
            <a:ext cx="2014107" cy="1510580"/>
          </a:xfrm>
          <a:prstGeom prst="rect">
            <a:avLst/>
          </a:prstGeom>
          <a:ln w="381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BA2BBC8-3903-480D-9783-653A2C5FBD6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614" y="4506958"/>
            <a:ext cx="1582612" cy="2110149"/>
          </a:xfrm>
          <a:prstGeom prst="rect">
            <a:avLst/>
          </a:prstGeom>
          <a:ln w="381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D1B152C-4392-451E-BCC0-2FFA0987824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673" y="4953305"/>
            <a:ext cx="2208405" cy="1656304"/>
          </a:xfrm>
          <a:prstGeom prst="rect">
            <a:avLst/>
          </a:prstGeom>
          <a:ln w="381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E02AB32-768A-4AFA-8467-A2383EC1F45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463" y="2942057"/>
            <a:ext cx="1966076" cy="1474557"/>
          </a:xfrm>
          <a:prstGeom prst="rect">
            <a:avLst/>
          </a:prstGeom>
          <a:ln w="381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DE7C467-93D7-46CC-86B6-E71158113BF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9863" y="4912217"/>
            <a:ext cx="1732842" cy="1299631"/>
          </a:xfrm>
          <a:prstGeom prst="rect">
            <a:avLst/>
          </a:prstGeom>
          <a:ln w="381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3D748EF-572D-4428-A78C-C180C466462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35760" y="1573615"/>
            <a:ext cx="1873675" cy="1405257"/>
          </a:xfrm>
          <a:prstGeom prst="rect">
            <a:avLst/>
          </a:prstGeom>
          <a:ln w="381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156452" y="47440"/>
            <a:ext cx="6870700" cy="612304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GB" altLang="en-US" u="sng" dirty="0">
                <a:solidFill>
                  <a:srgbClr val="00B0F0"/>
                </a:solidFill>
              </a:rPr>
              <a:t>Rewards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900113" y="1165225"/>
            <a:ext cx="7696200" cy="3657600"/>
          </a:xfrm>
        </p:spPr>
        <p:txBody>
          <a:bodyPr>
            <a:normAutofit lnSpcReduction="10000"/>
          </a:bodyPr>
          <a:lstStyle/>
          <a:p>
            <a:pPr eaLnBrk="1" hangingPunct="1"/>
            <a:endParaRPr lang="en-GB" altLang="en-US" sz="2800" dirty="0"/>
          </a:p>
          <a:p>
            <a:pPr eaLnBrk="1" hangingPunct="1"/>
            <a:r>
              <a:rPr lang="en-GB" altLang="en-US" sz="3600" dirty="0"/>
              <a:t>House Points </a:t>
            </a:r>
          </a:p>
          <a:p>
            <a:pPr eaLnBrk="1" hangingPunct="1"/>
            <a:r>
              <a:rPr lang="en-GB" altLang="en-US" sz="3600" dirty="0"/>
              <a:t>Rainbow Awards</a:t>
            </a:r>
          </a:p>
          <a:p>
            <a:pPr eaLnBrk="1" hangingPunct="1"/>
            <a:r>
              <a:rPr lang="en-GB" altLang="en-US" sz="3600" dirty="0"/>
              <a:t>Merits </a:t>
            </a:r>
          </a:p>
          <a:p>
            <a:pPr eaLnBrk="1" hangingPunct="1"/>
            <a:r>
              <a:rPr lang="en-GB" altLang="en-US" sz="3600" dirty="0" err="1"/>
              <a:t>Headteacher’s</a:t>
            </a:r>
            <a:r>
              <a:rPr lang="en-GB" altLang="en-US" sz="3600" dirty="0"/>
              <a:t> Awards</a:t>
            </a:r>
          </a:p>
          <a:p>
            <a:pPr eaLnBrk="1" hangingPunct="1"/>
            <a:r>
              <a:rPr lang="en-GB" altLang="en-US" sz="3600" dirty="0"/>
              <a:t>Top table Awards</a:t>
            </a:r>
          </a:p>
          <a:p>
            <a:pPr eaLnBrk="1" hangingPunct="1"/>
            <a:endParaRPr lang="en-GB" altLang="en-US" dirty="0"/>
          </a:p>
        </p:txBody>
      </p:sp>
      <p:sp>
        <p:nvSpPr>
          <p:cNvPr id="5" name="Oval 4"/>
          <p:cNvSpPr/>
          <p:nvPr/>
        </p:nvSpPr>
        <p:spPr>
          <a:xfrm>
            <a:off x="8752691" y="134805"/>
            <a:ext cx="288032" cy="266327"/>
          </a:xfrm>
          <a:prstGeom prst="ellipse">
            <a:avLst/>
          </a:prstGeom>
          <a:solidFill>
            <a:srgbClr val="F15D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485" y="836713"/>
            <a:ext cx="9162485" cy="576064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717" y="395200"/>
            <a:ext cx="6870700" cy="756320"/>
          </a:xfrm>
        </p:spPr>
        <p:txBody>
          <a:bodyPr/>
          <a:lstStyle/>
          <a:p>
            <a:pPr algn="ctr"/>
            <a:r>
              <a:rPr lang="en-GB" u="sng" dirty="0">
                <a:solidFill>
                  <a:srgbClr val="00B0F0"/>
                </a:solidFill>
              </a:rPr>
              <a:t>Reading Challenge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1536546"/>
            <a:ext cx="6582563" cy="51523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" y="115838"/>
            <a:ext cx="1312987" cy="13150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596482"/>
            <a:ext cx="2092459" cy="209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3848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360440"/>
            <a:ext cx="6870700" cy="900336"/>
          </a:xfrm>
        </p:spPr>
        <p:txBody>
          <a:bodyPr/>
          <a:lstStyle/>
          <a:p>
            <a:r>
              <a:rPr lang="en-GB" u="sng" dirty="0">
                <a:solidFill>
                  <a:srgbClr val="00B0F0"/>
                </a:solidFill>
              </a:rPr>
              <a:t>50 things…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98" y="1444987"/>
            <a:ext cx="3738545" cy="51499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9243" y="1814380"/>
            <a:ext cx="4437767" cy="44111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" y="115838"/>
            <a:ext cx="1312987" cy="13150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596482"/>
            <a:ext cx="2092459" cy="209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1267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 idx="4294967295"/>
          </p:nvPr>
        </p:nvSpPr>
        <p:spPr>
          <a:xfrm>
            <a:off x="668717" y="323303"/>
            <a:ext cx="6870700" cy="900113"/>
          </a:xfrm>
        </p:spPr>
        <p:txBody>
          <a:bodyPr lIns="0" rIns="0" bIns="0"/>
          <a:lstStyle/>
          <a:p>
            <a:pPr algn="ctr" eaLnBrk="1" hangingPunct="1"/>
            <a:r>
              <a:rPr lang="en-GB" altLang="en-US" u="sng" dirty="0">
                <a:solidFill>
                  <a:srgbClr val="00B0F0"/>
                </a:solidFill>
              </a:rPr>
              <a:t>Parent Communications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4294967295"/>
          </p:nvPr>
        </p:nvSpPr>
        <p:spPr>
          <a:xfrm>
            <a:off x="252495" y="1541540"/>
            <a:ext cx="6650756" cy="5531127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GB" altLang="en-US" sz="2800" dirty="0">
                <a:solidFill>
                  <a:schemeClr val="bg1"/>
                </a:solidFill>
              </a:rPr>
              <a:t>Year 3 Newsletter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2800">
                <a:solidFill>
                  <a:schemeClr val="bg1"/>
                </a:solidFill>
              </a:rPr>
              <a:t>Year </a:t>
            </a:r>
            <a:r>
              <a:rPr lang="en-GB" altLang="en-US" sz="2800" dirty="0">
                <a:solidFill>
                  <a:schemeClr val="bg1"/>
                </a:solidFill>
              </a:rPr>
              <a:t>Group email 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2800" dirty="0">
                <a:solidFill>
                  <a:schemeClr val="bg1"/>
                </a:solidFill>
              </a:rPr>
              <a:t>Weekly Newsletter from Mrs Robinson 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2800" dirty="0">
                <a:solidFill>
                  <a:schemeClr val="bg1"/>
                </a:solidFill>
              </a:rPr>
              <a:t>Reading Diary </a:t>
            </a:r>
            <a:r>
              <a:rPr lang="en-GB" altLang="en-US" sz="2000" dirty="0">
                <a:solidFill>
                  <a:schemeClr val="bg1"/>
                </a:solidFill>
              </a:rPr>
              <a:t>(Reading Books)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2800" dirty="0">
                <a:solidFill>
                  <a:schemeClr val="bg1"/>
                </a:solidFill>
              </a:rPr>
              <a:t>Parents’ Evenings - Autumn &amp; Spring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2800" dirty="0">
                <a:solidFill>
                  <a:schemeClr val="bg1"/>
                </a:solidFill>
              </a:rPr>
              <a:t>Celebration Evening in Summer Term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2800" dirty="0">
                <a:solidFill>
                  <a:schemeClr val="bg1"/>
                </a:solidFill>
              </a:rPr>
              <a:t>Curriculum Share Evening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2800" dirty="0">
                <a:solidFill>
                  <a:schemeClr val="bg1"/>
                </a:solidFill>
              </a:rPr>
              <a:t>If you need to see your child’s Class Teacher please make an appointment through the school office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2800" dirty="0">
                <a:solidFill>
                  <a:schemeClr val="bg1"/>
                </a:solidFill>
              </a:rPr>
              <a:t>Please speak to us if you have any concerns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" y="115838"/>
            <a:ext cx="1312987" cy="13150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596482"/>
            <a:ext cx="2092459" cy="2092459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8752691" y="134805"/>
            <a:ext cx="288032" cy="266327"/>
          </a:xfrm>
          <a:prstGeom prst="ellipse">
            <a:avLst/>
          </a:prstGeom>
          <a:solidFill>
            <a:srgbClr val="F15D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717" y="1628800"/>
            <a:ext cx="5832648" cy="3880773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GB" altLang="en-US" sz="3600" dirty="0">
                <a:solidFill>
                  <a:schemeClr val="bg1"/>
                </a:solidFill>
              </a:rPr>
              <a:t>School Website – school diary, uniform online through </a:t>
            </a:r>
            <a:r>
              <a:rPr lang="en-GB" altLang="en-US" sz="3600" dirty="0" err="1">
                <a:solidFill>
                  <a:schemeClr val="bg1"/>
                </a:solidFill>
              </a:rPr>
              <a:t>Mapac</a:t>
            </a:r>
            <a:r>
              <a:rPr lang="en-GB" altLang="en-US" sz="3600" dirty="0">
                <a:solidFill>
                  <a:schemeClr val="bg1"/>
                </a:solidFill>
              </a:rPr>
              <a:t> &amp; school prospectus</a:t>
            </a:r>
          </a:p>
          <a:p>
            <a:pPr marL="0" indent="0" eaLnBrk="1" hangingPunct="1">
              <a:buFontTx/>
              <a:buNone/>
              <a:defRPr/>
            </a:pPr>
            <a:endParaRPr lang="en-GB" altLang="en-US" sz="3600" dirty="0">
              <a:solidFill>
                <a:schemeClr val="bg1"/>
              </a:solidFill>
            </a:endParaRPr>
          </a:p>
          <a:p>
            <a:pPr eaLnBrk="1" hangingPunct="1">
              <a:defRPr/>
            </a:pPr>
            <a:r>
              <a:rPr lang="en-GB" altLang="en-US" sz="3600" dirty="0">
                <a:solidFill>
                  <a:schemeClr val="bg1"/>
                </a:solidFill>
              </a:rPr>
              <a:t>The term dates for 2024/25 are available on the website</a:t>
            </a:r>
          </a:p>
          <a:p>
            <a:pPr>
              <a:defRPr/>
            </a:pPr>
            <a:endParaRPr lang="en-GB" sz="36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" y="115838"/>
            <a:ext cx="1312987" cy="13150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596482"/>
            <a:ext cx="2092459" cy="209245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3716338"/>
            <a:ext cx="6870700" cy="792162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en-GB" altLang="en-US">
                <a:solidFill>
                  <a:schemeClr val="folHlink"/>
                </a:solidFill>
              </a:rPr>
            </a:br>
            <a:br>
              <a:rPr lang="en-GB" altLang="en-US">
                <a:solidFill>
                  <a:schemeClr val="folHlink"/>
                </a:solidFill>
              </a:rPr>
            </a:br>
            <a:br>
              <a:rPr lang="en-GB" altLang="en-US">
                <a:solidFill>
                  <a:schemeClr val="folHlink"/>
                </a:solidFill>
              </a:rPr>
            </a:br>
            <a:br>
              <a:rPr lang="en-GB" altLang="en-US">
                <a:solidFill>
                  <a:schemeClr val="folHlink"/>
                </a:solidFill>
              </a:rPr>
            </a:br>
            <a:endParaRPr lang="en-GB" altLang="en-US">
              <a:solidFill>
                <a:schemeClr val="folHlink"/>
              </a:solidFill>
            </a:endParaRPr>
          </a:p>
        </p:txBody>
      </p:sp>
      <p:sp>
        <p:nvSpPr>
          <p:cNvPr id="34819" name="TextBox 1"/>
          <p:cNvSpPr txBox="1">
            <a:spLocks noChangeArrowheads="1"/>
          </p:cNvSpPr>
          <p:nvPr/>
        </p:nvSpPr>
        <p:spPr bwMode="auto">
          <a:xfrm>
            <a:off x="1274763" y="1114425"/>
            <a:ext cx="62642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548680"/>
            <a:ext cx="6769100" cy="46847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4000" u="sng" dirty="0">
                <a:solidFill>
                  <a:srgbClr val="00B0F0"/>
                </a:solidFill>
                <a:latin typeface="+mn-lt"/>
                <a:cs typeface="Arial" charset="0"/>
              </a:rPr>
              <a:t>School Systems</a:t>
            </a:r>
          </a:p>
          <a:p>
            <a:pPr algn="ctr" eaLnBrk="1" hangingPunct="1">
              <a:defRPr/>
            </a:pPr>
            <a:endParaRPr lang="en-GB" sz="2800" dirty="0">
              <a:solidFill>
                <a:schemeClr val="bg1"/>
              </a:solidFill>
              <a:latin typeface="+mn-lt"/>
              <a:cs typeface="Arial" charset="0"/>
            </a:endParaRPr>
          </a:p>
          <a:p>
            <a:pPr marL="45720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3200" dirty="0">
                <a:solidFill>
                  <a:schemeClr val="bg1"/>
                </a:solidFill>
                <a:latin typeface="+mj-lt"/>
                <a:cs typeface="+mn-cs"/>
              </a:rPr>
              <a:t> Attendance 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3200" dirty="0">
                <a:solidFill>
                  <a:schemeClr val="bg1"/>
                </a:solidFill>
                <a:latin typeface="+mj-lt"/>
                <a:cs typeface="+mn-cs"/>
              </a:rPr>
              <a:t>  Pupil Premium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3200" dirty="0">
                <a:solidFill>
                  <a:schemeClr val="bg1"/>
                </a:solidFill>
                <a:latin typeface="+mj-lt"/>
                <a:cs typeface="+mn-cs"/>
              </a:rPr>
              <a:t>  Parent Pay and Parent Mail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3200" dirty="0">
                <a:solidFill>
                  <a:schemeClr val="bg1"/>
                </a:solidFill>
                <a:latin typeface="+mj-lt"/>
                <a:cs typeface="+mn-cs"/>
              </a:rPr>
              <a:t>  Parking </a:t>
            </a:r>
          </a:p>
          <a:p>
            <a:pPr marL="45720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3200" dirty="0">
                <a:solidFill>
                  <a:schemeClr val="bg1"/>
                </a:solidFill>
                <a:latin typeface="+mj-lt"/>
                <a:cs typeface="+mn-cs"/>
              </a:rPr>
              <a:t> Notes to teachers</a:t>
            </a:r>
          </a:p>
          <a:p>
            <a:pPr marL="45720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3200" dirty="0">
                <a:solidFill>
                  <a:schemeClr val="bg1"/>
                </a:solidFill>
                <a:latin typeface="+mj-lt"/>
                <a:cs typeface="+mn-cs"/>
              </a:rPr>
              <a:t> Clubs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" y="115838"/>
            <a:ext cx="1312987" cy="13150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596482"/>
            <a:ext cx="2092459" cy="2092459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8752691" y="134805"/>
            <a:ext cx="288032" cy="266327"/>
          </a:xfrm>
          <a:prstGeom prst="ellipse">
            <a:avLst/>
          </a:prstGeom>
          <a:solidFill>
            <a:srgbClr val="F15D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 idx="4294967295"/>
          </p:nvPr>
        </p:nvSpPr>
        <p:spPr>
          <a:xfrm>
            <a:off x="793061" y="215255"/>
            <a:ext cx="6870700" cy="755650"/>
          </a:xfrm>
        </p:spPr>
        <p:txBody>
          <a:bodyPr lIns="0" rIns="0" bIns="0"/>
          <a:lstStyle/>
          <a:p>
            <a:pPr algn="ctr" eaLnBrk="1" hangingPunct="1"/>
            <a:r>
              <a:rPr lang="en-GB" altLang="en-US" dirty="0">
                <a:solidFill>
                  <a:srgbClr val="00B0F0"/>
                </a:solidFill>
              </a:rPr>
              <a:t>And Finally...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4294967295"/>
          </p:nvPr>
        </p:nvSpPr>
        <p:spPr>
          <a:xfrm>
            <a:off x="323528" y="1844824"/>
            <a:ext cx="6912768" cy="3657600"/>
          </a:xfrm>
        </p:spPr>
        <p:txBody>
          <a:bodyPr>
            <a:noAutofit/>
          </a:bodyPr>
          <a:lstStyle/>
          <a:p>
            <a:r>
              <a:rPr lang="en-GB" altLang="en-US" dirty="0">
                <a:solidFill>
                  <a:schemeClr val="bg1"/>
                </a:solidFill>
              </a:rPr>
              <a:t>Data Collection Form</a:t>
            </a:r>
          </a:p>
          <a:p>
            <a:pPr lvl="1"/>
            <a:r>
              <a:rPr lang="en-GB" altLang="en-US" sz="1800" dirty="0">
                <a:solidFill>
                  <a:schemeClr val="bg1"/>
                </a:solidFill>
              </a:rPr>
              <a:t>Ensure Medical section is completed and email address (note medication)</a:t>
            </a:r>
          </a:p>
          <a:p>
            <a:pPr lvl="1"/>
            <a:r>
              <a:rPr lang="en-GB" altLang="en-US" sz="1800" dirty="0">
                <a:solidFill>
                  <a:schemeClr val="bg1"/>
                </a:solidFill>
              </a:rPr>
              <a:t>Any changes to be communicated to Mrs Byfield in the school office.</a:t>
            </a:r>
          </a:p>
          <a:p>
            <a:r>
              <a:rPr lang="en-GB" altLang="en-US" dirty="0">
                <a:solidFill>
                  <a:schemeClr val="bg1"/>
                </a:solidFill>
              </a:rPr>
              <a:t>Off site consent form</a:t>
            </a:r>
          </a:p>
          <a:p>
            <a:r>
              <a:rPr lang="en-GB" altLang="en-US" dirty="0">
                <a:solidFill>
                  <a:schemeClr val="bg1"/>
                </a:solidFill>
              </a:rPr>
              <a:t>Paracetamol consent form</a:t>
            </a:r>
          </a:p>
          <a:p>
            <a:r>
              <a:rPr lang="en-GB" altLang="en-US" dirty="0">
                <a:solidFill>
                  <a:schemeClr val="bg1"/>
                </a:solidFill>
              </a:rPr>
              <a:t>Photography consent form (will be sent via </a:t>
            </a:r>
            <a:r>
              <a:rPr lang="en-GB" altLang="en-US" dirty="0" err="1">
                <a:solidFill>
                  <a:schemeClr val="bg1"/>
                </a:solidFill>
              </a:rPr>
              <a:t>Parentmail</a:t>
            </a:r>
            <a:r>
              <a:rPr lang="en-GB" altLang="en-US" dirty="0">
                <a:solidFill>
                  <a:schemeClr val="bg1"/>
                </a:solidFill>
              </a:rPr>
              <a:t> in September 2024)</a:t>
            </a:r>
          </a:p>
          <a:p>
            <a:r>
              <a:rPr lang="en-GB" altLang="en-US" dirty="0">
                <a:solidFill>
                  <a:schemeClr val="bg1"/>
                </a:solidFill>
              </a:rPr>
              <a:t>ICT acceptable use form</a:t>
            </a:r>
          </a:p>
          <a:p>
            <a:r>
              <a:rPr lang="en-GB" altLang="en-US" dirty="0" err="1">
                <a:solidFill>
                  <a:schemeClr val="bg1"/>
                </a:solidFill>
              </a:rPr>
              <a:t>Parentmail</a:t>
            </a:r>
            <a:r>
              <a:rPr lang="en-GB" altLang="en-US" dirty="0">
                <a:solidFill>
                  <a:schemeClr val="bg1"/>
                </a:solidFill>
              </a:rPr>
              <a:t> – giving consent</a:t>
            </a:r>
          </a:p>
          <a:p>
            <a:r>
              <a:rPr lang="en-GB" altLang="en-US" dirty="0">
                <a:solidFill>
                  <a:schemeClr val="bg1"/>
                </a:solidFill>
              </a:rPr>
              <a:t>Remember to activate your parent pay account and return your child’s lunch choice for the Year 2 visit on 27</a:t>
            </a:r>
            <a:r>
              <a:rPr lang="en-GB" altLang="en-US" baseline="30000" dirty="0">
                <a:solidFill>
                  <a:schemeClr val="bg1"/>
                </a:solidFill>
              </a:rPr>
              <a:t>th</a:t>
            </a:r>
            <a:r>
              <a:rPr lang="en-GB" altLang="en-US" dirty="0">
                <a:solidFill>
                  <a:schemeClr val="bg1"/>
                </a:solidFill>
              </a:rPr>
              <a:t> June.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37435" y="944612"/>
            <a:ext cx="578195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dirty="0">
                <a:solidFill>
                  <a:schemeClr val="bg1"/>
                </a:solidFill>
                <a:latin typeface="+mj-lt"/>
              </a:rPr>
              <a:t> </a:t>
            </a:r>
            <a:r>
              <a:rPr lang="en-US" sz="2000" u="sng" dirty="0">
                <a:solidFill>
                  <a:schemeClr val="bg1"/>
                </a:solidFill>
                <a:latin typeface="+mj-lt"/>
              </a:rPr>
              <a:t>ALL 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paper documents need to be sent back to school.</a:t>
            </a:r>
            <a:endParaRPr lang="en-GB" altLang="en-US" sz="1600" dirty="0">
              <a:solidFill>
                <a:srgbClr val="FF0000"/>
              </a:solidFill>
            </a:endParaRPr>
          </a:p>
          <a:p>
            <a:pPr algn="ctr">
              <a:defRPr/>
            </a:pPr>
            <a:endParaRPr lang="en-GB" sz="1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" y="115838"/>
            <a:ext cx="1312987" cy="13150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596482"/>
            <a:ext cx="2092459" cy="2092459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8752691" y="134805"/>
            <a:ext cx="288032" cy="266327"/>
          </a:xfrm>
          <a:prstGeom prst="ellipse">
            <a:avLst/>
          </a:prstGeom>
          <a:solidFill>
            <a:srgbClr val="F15D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Subtitle 2"/>
          <p:cNvSpPr>
            <a:spLocks noGrp="1"/>
          </p:cNvSpPr>
          <p:nvPr>
            <p:ph type="subTitle" idx="4294967295"/>
          </p:nvPr>
        </p:nvSpPr>
        <p:spPr>
          <a:xfrm>
            <a:off x="467544" y="1988840"/>
            <a:ext cx="6335713" cy="2972668"/>
          </a:xfrm>
        </p:spPr>
        <p:txBody>
          <a:bodyPr lIns="0" rIns="18288">
            <a:noAutofit/>
          </a:bodyPr>
          <a:lstStyle/>
          <a:p>
            <a:pPr marL="0" indent="0" algn="ctr" eaLnBrk="1" hangingPunct="1">
              <a:buFontTx/>
              <a:buNone/>
              <a:defRPr/>
            </a:pPr>
            <a:r>
              <a:rPr lang="en-GB" sz="28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BUTTSBURY JUNIOR SCHOOL ACADEMY</a:t>
            </a:r>
          </a:p>
          <a:p>
            <a:pPr marL="0" indent="0" algn="ctr" eaLnBrk="1" hangingPunct="1">
              <a:buFontTx/>
              <a:buNone/>
              <a:defRPr/>
            </a:pPr>
            <a:endParaRPr lang="en-GB" sz="28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 algn="ctr" eaLnBrk="1" hangingPunct="1">
              <a:buFontTx/>
              <a:buNone/>
              <a:defRPr/>
            </a:pPr>
            <a:r>
              <a:rPr lang="en-GB" sz="28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We can’t wait to welcome your children and you to Year 3!</a:t>
            </a:r>
          </a:p>
          <a:p>
            <a:pPr marL="0" indent="0" algn="ctr" eaLnBrk="1" hangingPunct="1">
              <a:buFontTx/>
              <a:buNone/>
              <a:defRPr/>
            </a:pPr>
            <a:endParaRPr lang="en-GB" sz="28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 algn="ctr" eaLnBrk="1" hangingPunct="1">
              <a:buFontTx/>
              <a:buNone/>
              <a:defRPr/>
            </a:pPr>
            <a:r>
              <a:rPr lang="en-GB" sz="28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Thank you for coming.</a:t>
            </a:r>
          </a:p>
          <a:p>
            <a:pPr marL="0" indent="0" algn="ctr" eaLnBrk="1" hangingPunct="1">
              <a:buFontTx/>
              <a:buNone/>
              <a:defRPr/>
            </a:pPr>
            <a:endParaRPr lang="en-GB" sz="28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 algn="ctr" eaLnBrk="1" hangingPunct="1">
              <a:buFontTx/>
              <a:buNone/>
              <a:defRPr/>
            </a:pPr>
            <a:r>
              <a:rPr lang="en-GB" sz="28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Are there any questions?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" y="115838"/>
            <a:ext cx="1312987" cy="13150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596482"/>
            <a:ext cx="2092459" cy="209245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0995" y="0"/>
            <a:ext cx="5743005" cy="18673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4076</TotalTime>
  <Words>1065</Words>
  <Application>Microsoft Office PowerPoint</Application>
  <PresentationFormat>On-screen Show (4:3)</PresentationFormat>
  <Paragraphs>168</Paragraphs>
  <Slides>22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Trebuchet MS</vt:lpstr>
      <vt:lpstr>Wingdings 3</vt:lpstr>
      <vt:lpstr>Facet</vt:lpstr>
      <vt:lpstr>PowerPoint Presentation</vt:lpstr>
      <vt:lpstr>Introductions</vt:lpstr>
      <vt:lpstr>Your Year 3 Team </vt:lpstr>
      <vt:lpstr>Year 2 to 3 Bridging</vt:lpstr>
      <vt:lpstr>Your Child’s First Day</vt:lpstr>
      <vt:lpstr>National Curriculum</vt:lpstr>
      <vt:lpstr>Your Child’s Belongings</vt:lpstr>
      <vt:lpstr>Uniform</vt:lpstr>
      <vt:lpstr>P.E Kit</vt:lpstr>
      <vt:lpstr>Playtime &amp; Lunchtime</vt:lpstr>
      <vt:lpstr>Homework</vt:lpstr>
      <vt:lpstr>Spellings</vt:lpstr>
      <vt:lpstr>General Organisation</vt:lpstr>
      <vt:lpstr>Parent Helpers &amp; Trips</vt:lpstr>
      <vt:lpstr>Rewards</vt:lpstr>
      <vt:lpstr>Reading Challenge</vt:lpstr>
      <vt:lpstr>50 things…</vt:lpstr>
      <vt:lpstr>Parent Communications</vt:lpstr>
      <vt:lpstr>PowerPoint Presentation</vt:lpstr>
      <vt:lpstr>    </vt:lpstr>
      <vt:lpstr>And Finally...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Buttsbury Junior School</dc:title>
  <dc:creator>Donald Lewis</dc:creator>
  <cp:lastModifiedBy>ARobinson@buttsbury.local</cp:lastModifiedBy>
  <cp:revision>230</cp:revision>
  <dcterms:created xsi:type="dcterms:W3CDTF">2010-06-21T19:33:29Z</dcterms:created>
  <dcterms:modified xsi:type="dcterms:W3CDTF">2024-06-06T16:53:38Z</dcterms:modified>
</cp:coreProperties>
</file>